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463" r:id="rId2"/>
    <p:sldId id="469" r:id="rId3"/>
    <p:sldId id="470" r:id="rId4"/>
    <p:sldId id="471" r:id="rId5"/>
    <p:sldId id="467" r:id="rId6"/>
    <p:sldId id="468" r:id="rId7"/>
    <p:sldId id="373" r:id="rId8"/>
    <p:sldId id="350" r:id="rId9"/>
    <p:sldId id="354" r:id="rId10"/>
    <p:sldId id="459" r:id="rId11"/>
    <p:sldId id="462" r:id="rId12"/>
    <p:sldId id="443" r:id="rId13"/>
    <p:sldId id="448" r:id="rId14"/>
    <p:sldId id="458" r:id="rId15"/>
    <p:sldId id="442" r:id="rId16"/>
    <p:sldId id="460" r:id="rId17"/>
    <p:sldId id="465" r:id="rId18"/>
    <p:sldId id="461" r:id="rId19"/>
    <p:sldId id="389" r:id="rId20"/>
    <p:sldId id="308" r:id="rId21"/>
    <p:sldId id="445" r:id="rId22"/>
    <p:sldId id="446" r:id="rId23"/>
    <p:sldId id="447" r:id="rId24"/>
    <p:sldId id="386" r:id="rId25"/>
    <p:sldId id="388" r:id="rId26"/>
    <p:sldId id="387" r:id="rId27"/>
    <p:sldId id="420" r:id="rId28"/>
    <p:sldId id="400" r:id="rId29"/>
    <p:sldId id="372" r:id="rId30"/>
    <p:sldId id="450" r:id="rId31"/>
    <p:sldId id="436" r:id="rId32"/>
    <p:sldId id="454" r:id="rId33"/>
    <p:sldId id="452" r:id="rId34"/>
    <p:sldId id="418" r:id="rId35"/>
    <p:sldId id="453" r:id="rId36"/>
    <p:sldId id="414" r:id="rId37"/>
    <p:sldId id="456" r:id="rId38"/>
    <p:sldId id="449" r:id="rId3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CD2"/>
    <a:srgbClr val="1CD13D"/>
    <a:srgbClr val="FF3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7" autoAdjust="0"/>
    <p:restoredTop sz="93740" autoAdjust="0"/>
  </p:normalViewPr>
  <p:slideViewPr>
    <p:cSldViewPr snapToObjects="1">
      <p:cViewPr>
        <p:scale>
          <a:sx n="75" d="100"/>
          <a:sy n="75" d="100"/>
        </p:scale>
        <p:origin x="-204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9F13C-C375-6B47-B84E-9445D3684A65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840DF-12E0-A245-8AB1-608DAB6A11C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21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31888" y="695325"/>
            <a:ext cx="4567237" cy="34258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fr-FR" sz="9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31888" y="695325"/>
            <a:ext cx="4567237" cy="34258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fr-FR" sz="9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31888" y="695325"/>
            <a:ext cx="4567237" cy="34258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900" dirty="0" smtClean="0">
                <a:ea typeface="ＭＳ Ｐゴシック" charset="0"/>
                <a:cs typeface="ＭＳ Ｐゴシック" charset="0"/>
              </a:rPr>
              <a:t>Divine: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historical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data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from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ship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logbook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and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diaries</a:t>
            </a:r>
            <a:endParaRPr lang="fr-FR" sz="9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863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794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Mettre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somme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gras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niveau</a:t>
            </a:r>
            <a:r>
              <a:rPr lang="en-GB" baseline="0" dirty="0" smtClean="0"/>
              <a:t> 3 (</a:t>
            </a:r>
            <a:r>
              <a:rPr lang="en-GB" baseline="0" smtClean="0"/>
              <a:t>le noir…)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53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10DC6B-C74B-5248-A131-281D1A226146}" type="datetimeFigureOut">
              <a:rPr lang="fr-FR" smtClean="0"/>
              <a:pPr/>
              <a:t>25/11/2015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emf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oleObject" Target="../embeddings/oleObject2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0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31.emf"/><Relationship Id="rId10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10400" y="1268760"/>
            <a:ext cx="6552728" cy="260768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b="1" dirty="0" smtClean="0"/>
              <a:t>Influence </a:t>
            </a:r>
            <a:r>
              <a:rPr lang="en-GB" sz="3200" b="1" dirty="0"/>
              <a:t>of volcanic eruptions on the bi-decadal variability in the North </a:t>
            </a:r>
            <a:r>
              <a:rPr lang="en-GB" sz="3200" b="1" dirty="0" smtClean="0"/>
              <a:t>Atlantic </a:t>
            </a:r>
            <a:endParaRPr lang="fr-FR" sz="3200" b="1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07504" y="4653136"/>
            <a:ext cx="8928992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400" b="1" dirty="0"/>
              <a:t>Didier </a:t>
            </a:r>
            <a:r>
              <a:rPr lang="fr-FR" sz="2400" b="1" dirty="0" smtClean="0"/>
              <a:t>Swingedouw, </a:t>
            </a:r>
            <a:r>
              <a:rPr lang="fr-FR" sz="2400" dirty="0"/>
              <a:t>Pablo Ortega, Juliette </a:t>
            </a:r>
            <a:r>
              <a:rPr lang="fr-FR" sz="2400" dirty="0" smtClean="0"/>
              <a:t>Mignot, Eric Guilyardi, Valérie Masson-Delmotte, Paul Butler, </a:t>
            </a:r>
            <a:r>
              <a:rPr lang="fr-FR" sz="2400" dirty="0"/>
              <a:t>M</a:t>
            </a:r>
            <a:r>
              <a:rPr lang="fr-FR" sz="2400" dirty="0" smtClean="0"/>
              <a:t>yriam </a:t>
            </a:r>
            <a:r>
              <a:rPr lang="fr-FR" sz="2400" dirty="0" err="1" smtClean="0"/>
              <a:t>Khodri</a:t>
            </a:r>
            <a:r>
              <a:rPr lang="fr-FR" sz="2400" dirty="0" smtClean="0"/>
              <a:t>, Roland </a:t>
            </a:r>
            <a:r>
              <a:rPr lang="fr-FR" sz="2400" dirty="0" err="1" smtClean="0"/>
              <a:t>Séférian</a:t>
            </a:r>
            <a:endParaRPr lang="fr-FR" sz="2400" dirty="0" smtClean="0"/>
          </a:p>
        </p:txBody>
      </p:sp>
      <p:pic>
        <p:nvPicPr>
          <p:cNvPr id="10" name="Image 9" descr="CNRSfr-Q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2"/>
            <a:ext cx="825500" cy="825500"/>
          </a:xfrm>
          <a:prstGeom prst="rect">
            <a:avLst/>
          </a:prstGeom>
        </p:spPr>
      </p:pic>
      <p:pic>
        <p:nvPicPr>
          <p:cNvPr id="13" name="Image 12" descr="Universite Bordeaux CMJN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00" y="0"/>
            <a:ext cx="1535860" cy="61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5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it real?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2204863"/>
            <a:ext cx="8042276" cy="3738737"/>
          </a:xfrm>
        </p:spPr>
        <p:txBody>
          <a:bodyPr/>
          <a:lstStyle/>
          <a:p>
            <a:r>
              <a:rPr lang="en-GB" dirty="0" smtClean="0"/>
              <a:t>Model dependent? (Zanchettin et al. 2012)</a:t>
            </a:r>
          </a:p>
          <a:p>
            <a:r>
              <a:rPr lang="en-GB" dirty="0" smtClean="0"/>
              <a:t>Need for other lines of evidences (observations!)</a:t>
            </a:r>
          </a:p>
          <a:p>
            <a:endParaRPr lang="en-GB" dirty="0"/>
          </a:p>
          <a:p>
            <a:r>
              <a:rPr lang="en-GB" dirty="0" smtClean="0"/>
              <a:t>AMOC response  around 15 years after the eruption is the key assumption that needs to be tested!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50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700809"/>
            <a:ext cx="4860032" cy="41404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56228"/>
            <a:ext cx="9144000" cy="1336956"/>
          </a:xfrm>
        </p:spPr>
        <p:txBody>
          <a:bodyPr/>
          <a:lstStyle/>
          <a:p>
            <a:r>
              <a:rPr lang="fr-FR" sz="4000" dirty="0" smtClean="0"/>
              <a:t>CMIP5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700809"/>
            <a:ext cx="4248472" cy="4320480"/>
          </a:xfrm>
        </p:spPr>
        <p:txBody>
          <a:bodyPr>
            <a:noAutofit/>
          </a:bodyPr>
          <a:lstStyle/>
          <a:p>
            <a:r>
              <a:rPr lang="en-GB" sz="2000" dirty="0" smtClean="0"/>
              <a:t>Ensemble mean of 8 models from </a:t>
            </a:r>
            <a:r>
              <a:rPr lang="en-GB" sz="2000" b="1" dirty="0" smtClean="0">
                <a:solidFill>
                  <a:schemeClr val="accent6"/>
                </a:solidFill>
              </a:rPr>
              <a:t>CMIP5 with peak variability in the frequency band 10-30 </a:t>
            </a:r>
            <a:r>
              <a:rPr lang="en-GB" sz="2000" b="1" dirty="0" err="1" smtClean="0">
                <a:solidFill>
                  <a:schemeClr val="accent6"/>
                </a:solidFill>
              </a:rPr>
              <a:t>yrs</a:t>
            </a:r>
            <a:endParaRPr lang="en-GB" sz="2000" dirty="0"/>
          </a:p>
          <a:p>
            <a:r>
              <a:rPr lang="en-GB" sz="2000" dirty="0" smtClean="0"/>
              <a:t>Resembles IPSLCM5A ensemble mean of 5 members (r=0.97)</a:t>
            </a:r>
          </a:p>
          <a:p>
            <a:r>
              <a:rPr lang="en-GB" sz="2000" dirty="0" smtClean="0"/>
              <a:t>Not the case for the others who have a larger spread and mainly shows a decreasing trend in their ensemble mean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8184" y="2204864"/>
            <a:ext cx="349424" cy="3168352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028383" y="2204864"/>
            <a:ext cx="349424" cy="3150936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4316785" y="1766084"/>
            <a:ext cx="288060" cy="2743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107503" y="6444044"/>
            <a:ext cx="449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Swingedouw et al., </a:t>
            </a:r>
            <a:r>
              <a:rPr lang="fr-FR" i="1" dirty="0" smtClean="0"/>
              <a:t>Nature Com.. </a:t>
            </a:r>
            <a:r>
              <a:rPr lang="fr-FR" dirty="0" smtClean="0"/>
              <a:t>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30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211" y="44624"/>
            <a:ext cx="4299487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</a:t>
            </a:r>
            <a:r>
              <a:rPr lang="fr-FR" sz="3600" dirty="0" err="1" smtClean="0"/>
              <a:t>with</a:t>
            </a:r>
            <a:r>
              <a:rPr lang="fr-FR" sz="3600" dirty="0" smtClean="0"/>
              <a:t> </a:t>
            </a:r>
            <a:r>
              <a:rPr lang="fr-FR" sz="3600" i="1" dirty="0" smtClean="0"/>
              <a:t>in situ </a:t>
            </a:r>
            <a:r>
              <a:rPr lang="fr-FR" sz="3600" dirty="0" err="1" smtClean="0"/>
              <a:t>salinity</a:t>
            </a:r>
            <a:r>
              <a:rPr lang="fr-FR" sz="3600" dirty="0" smtClean="0"/>
              <a:t> data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628800"/>
            <a:ext cx="4149757" cy="4176464"/>
          </a:xfrm>
        </p:spPr>
        <p:txBody>
          <a:bodyPr>
            <a:normAutofit lnSpcReduction="10000"/>
          </a:bodyPr>
          <a:lstStyle/>
          <a:p>
            <a:r>
              <a:rPr lang="fr-FR" sz="2000" dirty="0" smtClean="0"/>
              <a:t>Labrador data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Canadian </a:t>
            </a:r>
            <a:r>
              <a:rPr lang="en-GB" sz="2000" dirty="0" smtClean="0">
                <a:latin typeface="Arial"/>
                <a:cs typeface="Arial"/>
              </a:rPr>
              <a:t>Bedford </a:t>
            </a:r>
            <a:r>
              <a:rPr lang="en-GB" sz="2000" dirty="0">
                <a:latin typeface="Arial"/>
                <a:cs typeface="Arial"/>
              </a:rPr>
              <a:t>Institute of </a:t>
            </a:r>
            <a:r>
              <a:rPr lang="en-GB" sz="2000" dirty="0" smtClean="0">
                <a:latin typeface="Arial"/>
                <a:cs typeface="Arial"/>
              </a:rPr>
              <a:t>Oceanography</a:t>
            </a:r>
            <a:endParaRPr lang="fr-FR" sz="2000" dirty="0" smtClean="0"/>
          </a:p>
          <a:p>
            <a:r>
              <a:rPr lang="fr-FR" sz="2000" dirty="0" smtClean="0"/>
              <a:t>Reconstruction of SSS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over the </a:t>
            </a:r>
            <a:r>
              <a:rPr lang="fr-FR" sz="2000" dirty="0" err="1" smtClean="0"/>
              <a:t>east</a:t>
            </a:r>
            <a:r>
              <a:rPr lang="fr-FR" sz="2000" dirty="0" smtClean="0"/>
              <a:t> subpolar gyre (Reverdin 2010</a:t>
            </a:r>
            <a:r>
              <a:rPr lang="fr-FR" sz="2000" dirty="0"/>
              <a:t>) </a:t>
            </a:r>
            <a:endParaRPr lang="fr-FR" sz="2000" dirty="0" smtClean="0"/>
          </a:p>
          <a:p>
            <a:r>
              <a:rPr lang="fr-FR" sz="2000" dirty="0" smtClean="0"/>
              <a:t>Agreement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historical</a:t>
            </a:r>
            <a:r>
              <a:rPr lang="fr-FR" sz="2000" dirty="0" smtClean="0"/>
              <a:t> and </a:t>
            </a:r>
            <a:r>
              <a:rPr lang="fr-FR" sz="2000" b="1" dirty="0" smtClean="0">
                <a:solidFill>
                  <a:srgbClr val="FF0000"/>
                </a:solidFill>
              </a:rPr>
              <a:t>data</a:t>
            </a:r>
            <a:r>
              <a:rPr lang="fr-FR" sz="2000" dirty="0" smtClean="0"/>
              <a:t>  (20-yr </a:t>
            </a:r>
            <a:r>
              <a:rPr lang="fr-FR" sz="2000" dirty="0" err="1" smtClean="0"/>
              <a:t>sliding</a:t>
            </a:r>
            <a:r>
              <a:rPr lang="fr-FR" sz="2000" dirty="0" smtClean="0"/>
              <a:t> </a:t>
            </a:r>
            <a:r>
              <a:rPr lang="fr-FR" sz="2000" dirty="0" err="1" smtClean="0"/>
              <a:t>window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, p&lt;0.1)</a:t>
            </a:r>
          </a:p>
          <a:p>
            <a:r>
              <a:rPr lang="fr-FR" sz="2000" b="1" dirty="0" smtClean="0"/>
              <a:t>An </a:t>
            </a:r>
            <a:r>
              <a:rPr lang="fr-FR" sz="2000" b="1" dirty="0" err="1" smtClean="0"/>
              <a:t>explanation</a:t>
            </a:r>
            <a:r>
              <a:rPr lang="fr-FR" sz="2000" b="1" dirty="0" smtClean="0"/>
              <a:t> for </a:t>
            </a:r>
            <a:r>
              <a:rPr lang="fr-FR" sz="2000" b="1" dirty="0" err="1" smtClean="0"/>
              <a:t>two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GSAs</a:t>
            </a:r>
            <a:r>
              <a:rPr lang="fr-FR" sz="2000" b="1" dirty="0" smtClean="0"/>
              <a:t>!</a:t>
            </a:r>
            <a:endParaRPr lang="fr-FR" sz="2000" b="1" dirty="0"/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9217938"/>
            <a:ext cx="7278688" cy="10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639" y="0"/>
            <a:ext cx="4694361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503" y="6444044"/>
            <a:ext cx="449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Swingedouw et al., </a:t>
            </a:r>
            <a:r>
              <a:rPr lang="fr-FR" i="1" dirty="0" smtClean="0"/>
              <a:t>Nature Com.. </a:t>
            </a:r>
            <a:r>
              <a:rPr lang="fr-FR" dirty="0" smtClean="0"/>
              <a:t>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401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ttp://dods.extra.cea.fr/work/p86swing/Volcanic/Nature3/Fig3_2049/Fig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65" y="0"/>
            <a:ext cx="4908163" cy="6911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27384"/>
            <a:ext cx="4416365" cy="1336956"/>
          </a:xfrm>
        </p:spPr>
        <p:txBody>
          <a:bodyPr/>
          <a:lstStyle/>
          <a:p>
            <a:r>
              <a:rPr lang="fr-FR" sz="4000" dirty="0" smtClean="0"/>
              <a:t>Last </a:t>
            </a:r>
            <a:r>
              <a:rPr lang="fr-FR" sz="4000" dirty="0" err="1" smtClean="0"/>
              <a:t>millennium</a:t>
            </a:r>
            <a:r>
              <a:rPr lang="fr-FR" sz="4000" dirty="0" smtClean="0"/>
              <a:t> perspective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627" y="1605880"/>
            <a:ext cx="4416365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select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timeseries</a:t>
            </a:r>
            <a:r>
              <a:rPr lang="fr-FR" sz="2000" dirty="0" smtClean="0"/>
              <a:t>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in data and SST in the </a:t>
            </a:r>
            <a:r>
              <a:rPr lang="fr-FR" sz="2000" dirty="0" err="1" smtClean="0"/>
              <a:t>North</a:t>
            </a:r>
            <a:r>
              <a:rPr lang="fr-FR" sz="2000" dirty="0" smtClean="0"/>
              <a:t> Atlantic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model</a:t>
            </a:r>
          </a:p>
          <a:p>
            <a:r>
              <a:rPr lang="fr-FR" sz="2000" dirty="0" err="1" smtClean="0"/>
              <a:t>Significant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 </a:t>
            </a:r>
            <a:r>
              <a:rPr lang="fr-FR" sz="2000" dirty="0" err="1" smtClean="0"/>
              <a:t>both</a:t>
            </a:r>
            <a:r>
              <a:rPr lang="fr-FR" sz="2000" dirty="0" smtClean="0"/>
              <a:t> in model and data,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AMOC variations by </a:t>
            </a:r>
            <a:r>
              <a:rPr lang="fr-FR" sz="2000" dirty="0" err="1" smtClean="0"/>
              <a:t>around</a:t>
            </a:r>
            <a:r>
              <a:rPr lang="fr-FR" sz="2000" dirty="0" smtClean="0"/>
              <a:t> 5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6012160" y="512819"/>
            <a:ext cx="349424" cy="1259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166792" y="2096995"/>
            <a:ext cx="349424" cy="1259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6588224" y="3645024"/>
            <a:ext cx="349424" cy="287999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7678960" y="512816"/>
            <a:ext cx="914872" cy="6012208"/>
            <a:chOff x="7678960" y="512816"/>
            <a:chExt cx="914872" cy="6012208"/>
          </a:xfrm>
        </p:grpSpPr>
        <p:sp>
          <p:nvSpPr>
            <p:cNvPr id="20" name="Rectangle 19"/>
            <p:cNvSpPr/>
            <p:nvPr/>
          </p:nvSpPr>
          <p:spPr>
            <a:xfrm>
              <a:off x="7678960" y="512816"/>
              <a:ext cx="349424" cy="126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94984" y="2096992"/>
              <a:ext cx="349424" cy="126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44408" y="3645024"/>
              <a:ext cx="349424" cy="288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584404"/>
            <a:ext cx="3239993" cy="230098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3203481" y="4293096"/>
            <a:ext cx="1212883" cy="291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Arctica3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56" y="1881569"/>
            <a:ext cx="720000" cy="478723"/>
          </a:xfrm>
          <a:prstGeom prst="rect">
            <a:avLst/>
          </a:prstGeom>
        </p:spPr>
      </p:pic>
      <p:pic>
        <p:nvPicPr>
          <p:cNvPr id="15" name="Image 14" descr="secti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971069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8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27384"/>
            <a:ext cx="8042276" cy="1336956"/>
          </a:xfrm>
        </p:spPr>
        <p:txBody>
          <a:bodyPr/>
          <a:lstStyle/>
          <a:p>
            <a:r>
              <a:rPr lang="en-GB" sz="4000" dirty="0" smtClean="0"/>
              <a:t>A conceptual model to explain AMOC variability in the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916832"/>
            <a:ext cx="3888432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We propose a conceptual model based on:</a:t>
            </a:r>
          </a:p>
          <a:p>
            <a:r>
              <a:rPr lang="en-GB" sz="2000" dirty="0" smtClean="0"/>
              <a:t> harmonic response to volcanoes</a:t>
            </a:r>
          </a:p>
          <a:p>
            <a:r>
              <a:rPr lang="en-GB" sz="2000" dirty="0" smtClean="0"/>
              <a:t>Linear response to radiative forcing (GHG)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239925"/>
              </p:ext>
            </p:extLst>
          </p:nvPr>
        </p:nvGraphicFramePr>
        <p:xfrm>
          <a:off x="563563" y="4608513"/>
          <a:ext cx="29813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…quation" r:id="rId4" imgW="2070100" imgH="457200" progId="Equation.3">
                  <p:embed/>
                </p:oleObj>
              </mc:Choice>
              <mc:Fallback>
                <p:oleObj name="…quation" r:id="rId4" imgW="2070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563" y="4608513"/>
                        <a:ext cx="2981325" cy="9350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512" y="2132856"/>
            <a:ext cx="4860000" cy="3451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5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ttp://dods.extra.cea.fr/work/p86swing/Volcanic/Nature3/Fig4_26694/Fig4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09" y="-27384"/>
            <a:ext cx="4860000" cy="69121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7971" y="260648"/>
            <a:ext cx="4465955" cy="1048924"/>
          </a:xfrm>
        </p:spPr>
        <p:txBody>
          <a:bodyPr/>
          <a:lstStyle/>
          <a:p>
            <a:r>
              <a:rPr lang="en-GB" sz="3200" dirty="0" smtClean="0"/>
              <a:t>AMOC response in the IPSL-CM5A-LR model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4392496" y="3429000"/>
            <a:ext cx="4788016" cy="3455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218252"/>
              </p:ext>
            </p:extLst>
          </p:nvPr>
        </p:nvGraphicFramePr>
        <p:xfrm>
          <a:off x="251520" y="1844824"/>
          <a:ext cx="3888432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5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844824"/>
                        <a:ext cx="3888432" cy="8640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029767"/>
              </p:ext>
            </p:extLst>
          </p:nvPr>
        </p:nvGraphicFramePr>
        <p:xfrm>
          <a:off x="251520" y="2996952"/>
          <a:ext cx="388843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6" name="…quation" r:id="rId6" imgW="2768600" imgH="457200" progId="Equation.3">
                  <p:embed/>
                </p:oleObj>
              </mc:Choice>
              <mc:Fallback>
                <p:oleObj name="…quation" r:id="rId6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520" y="2996952"/>
                        <a:ext cx="3888432" cy="93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mpd="sng">
                        <a:solidFill>
                          <a:srgbClr val="00800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099752"/>
              </p:ext>
            </p:extLst>
          </p:nvPr>
        </p:nvGraphicFramePr>
        <p:xfrm>
          <a:off x="1043608" y="4581922"/>
          <a:ext cx="2160240" cy="658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7" name="…quation" r:id="rId8" imgW="1016000" imgH="203200" progId="Equation.3">
                  <p:embed/>
                </p:oleObj>
              </mc:Choice>
              <mc:Fallback>
                <p:oleObj name="…quation" r:id="rId8" imgW="1016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3608" y="4581922"/>
                        <a:ext cx="2160240" cy="65898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rgbClr val="0000FF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er 9"/>
          <p:cNvGrpSpPr/>
          <p:nvPr/>
        </p:nvGrpSpPr>
        <p:grpSpPr>
          <a:xfrm>
            <a:off x="144016" y="1772816"/>
            <a:ext cx="4139952" cy="4905256"/>
            <a:chOff x="326356" y="3933056"/>
            <a:chExt cx="3276600" cy="2957971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6356" y="3933056"/>
              <a:ext cx="3276600" cy="263691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326356" y="6538395"/>
              <a:ext cx="3276600" cy="3526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GB" sz="1600" dirty="0" smtClean="0"/>
            </a:p>
            <a:p>
              <a:r>
                <a:rPr lang="en-GB" sz="1600" dirty="0" smtClean="0"/>
                <a:t>Robson et al. 2014</a:t>
              </a:r>
              <a:endParaRPr lang="en-GB" sz="1600" dirty="0"/>
            </a:p>
          </p:txBody>
        </p:sp>
      </p:grpSp>
      <p:sp>
        <p:nvSpPr>
          <p:cNvPr id="3" name="Ellipse 2"/>
          <p:cNvSpPr>
            <a:spLocks noChangeAspect="1"/>
          </p:cNvSpPr>
          <p:nvPr/>
        </p:nvSpPr>
        <p:spPr>
          <a:xfrm>
            <a:off x="2843808" y="2899875"/>
            <a:ext cx="1080168" cy="108016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/>
          <p:cNvSpPr>
            <a:spLocks noChangeAspect="1"/>
          </p:cNvSpPr>
          <p:nvPr/>
        </p:nvSpPr>
        <p:spPr>
          <a:xfrm>
            <a:off x="2123680" y="3899899"/>
            <a:ext cx="1080168" cy="108016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81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4644008" cy="1512168"/>
          </a:xfrm>
        </p:spPr>
        <p:txBody>
          <a:bodyPr/>
          <a:lstStyle/>
          <a:p>
            <a:r>
              <a:rPr lang="en-GB" sz="3600" dirty="0" smtClean="0"/>
              <a:t>Impact of volcanoes on the NAO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844824"/>
            <a:ext cx="4427983" cy="4487416"/>
          </a:xfrm>
        </p:spPr>
        <p:txBody>
          <a:bodyPr/>
          <a:lstStyle/>
          <a:p>
            <a:r>
              <a:rPr lang="en-GB" sz="2000" dirty="0" smtClean="0"/>
              <a:t>NAO first mode of variability in the atmosphere SLP over the North Atlantic sector</a:t>
            </a:r>
          </a:p>
          <a:p>
            <a:r>
              <a:rPr lang="en-GB" sz="2000" dirty="0" smtClean="0"/>
              <a:t>Pinatubo has been followed by </a:t>
            </a:r>
            <a:r>
              <a:rPr lang="en-GB" sz="2000" dirty="0" err="1" smtClean="0"/>
              <a:t>postive</a:t>
            </a:r>
            <a:r>
              <a:rPr lang="en-GB" sz="2000" dirty="0" smtClean="0"/>
              <a:t> NAO, and this could be due to dynamical adjustment in the atmosphere (</a:t>
            </a:r>
            <a:r>
              <a:rPr lang="en-GB" sz="2000" dirty="0" err="1" smtClean="0"/>
              <a:t>Robock</a:t>
            </a:r>
            <a:r>
              <a:rPr lang="en-GB" sz="2000" dirty="0" smtClean="0"/>
              <a:t> et al. 1992, Ottera et al. 2008)</a:t>
            </a:r>
          </a:p>
          <a:p>
            <a:endParaRPr lang="en-GB" dirty="0"/>
          </a:p>
        </p:txBody>
      </p:sp>
      <p:grpSp>
        <p:nvGrpSpPr>
          <p:cNvPr id="6" name="Grouper 5"/>
          <p:cNvGrpSpPr/>
          <p:nvPr/>
        </p:nvGrpSpPr>
        <p:grpSpPr>
          <a:xfrm>
            <a:off x="4840939" y="0"/>
            <a:ext cx="4336932" cy="4321066"/>
            <a:chOff x="4824001" y="2553867"/>
            <a:chExt cx="4336932" cy="432106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0939" y="2556933"/>
              <a:ext cx="4319994" cy="199584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4001" y="4485973"/>
              <a:ext cx="4320000" cy="238896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6485466" y="2553867"/>
              <a:ext cx="105833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err="1" smtClean="0"/>
                <a:t>L’oscillation</a:t>
              </a:r>
              <a:r>
                <a:rPr lang="en-GB" sz="800" dirty="0" smtClean="0"/>
                <a:t> Nord </a:t>
              </a:r>
              <a:r>
                <a:rPr lang="en-GB" sz="800" dirty="0" err="1" smtClean="0"/>
                <a:t>Atlantique</a:t>
              </a:r>
              <a:r>
                <a:rPr lang="en-GB" sz="800" dirty="0" smtClean="0"/>
                <a:t> (NAO)</a:t>
              </a:r>
              <a:endParaRPr lang="en-GB" sz="8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797733" y="6701794"/>
              <a:ext cx="730128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dirty="0" err="1" smtClean="0"/>
                <a:t>Années</a:t>
              </a:r>
              <a:endParaRPr lang="en-GB" sz="500" dirty="0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525340"/>
            <a:ext cx="3599987" cy="33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7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4644008" cy="1512168"/>
          </a:xfrm>
        </p:spPr>
        <p:txBody>
          <a:bodyPr/>
          <a:lstStyle/>
          <a:p>
            <a:r>
              <a:rPr lang="en-GB" sz="3600" dirty="0" smtClean="0"/>
              <a:t>Impact of volcanoes on the NAO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844824"/>
            <a:ext cx="5076056" cy="4487416"/>
          </a:xfrm>
        </p:spPr>
        <p:txBody>
          <a:bodyPr/>
          <a:lstStyle/>
          <a:p>
            <a:r>
              <a:rPr lang="en-GB" sz="2000" dirty="0" smtClean="0"/>
              <a:t>Confirmed over the last millennium in new NAO reconstruction from Ortega </a:t>
            </a:r>
            <a:r>
              <a:rPr lang="en-GB" sz="2000" dirty="0"/>
              <a:t>et al</a:t>
            </a:r>
            <a:r>
              <a:rPr lang="en-GB" sz="2000" dirty="0" smtClean="0"/>
              <a:t>. (</a:t>
            </a:r>
            <a:r>
              <a:rPr lang="en-GB" sz="2000" i="1" dirty="0" smtClean="0"/>
              <a:t>Nature</a:t>
            </a:r>
            <a:r>
              <a:rPr lang="en-GB" sz="2000" dirty="0" smtClean="0"/>
              <a:t> 2015) following 10 main volcanic eruption over last millennium</a:t>
            </a:r>
          </a:p>
          <a:p>
            <a:r>
              <a:rPr lang="en-GB" sz="2000" dirty="0" smtClean="0"/>
              <a:t>Impact of this effect in our conceptual model?</a:t>
            </a:r>
            <a:endParaRPr lang="en-GB" sz="2000" dirty="0"/>
          </a:p>
          <a:p>
            <a:endParaRPr lang="en-GB" dirty="0"/>
          </a:p>
        </p:txBody>
      </p:sp>
      <p:grpSp>
        <p:nvGrpSpPr>
          <p:cNvPr id="6" name="Grouper 5"/>
          <p:cNvGrpSpPr>
            <a:grpSpLocks noChangeAspect="1"/>
          </p:cNvGrpSpPr>
          <p:nvPr/>
        </p:nvGrpSpPr>
        <p:grpSpPr>
          <a:xfrm>
            <a:off x="5724128" y="58437"/>
            <a:ext cx="3667787" cy="3370563"/>
            <a:chOff x="6003749" y="1478676"/>
            <a:chExt cx="3288568" cy="302208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3749" y="1478676"/>
              <a:ext cx="2879987" cy="2880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830734" y="1478676"/>
              <a:ext cx="72000" cy="10105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839270" y="3348152"/>
              <a:ext cx="72000" cy="10105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629399" y="1921932"/>
              <a:ext cx="1769534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Localisation des proxies</a:t>
              </a:r>
              <a:endParaRPr lang="en-GB" sz="11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364566" y="4243611"/>
              <a:ext cx="1927751" cy="25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C00000"/>
                  </a:solidFill>
                </a:rPr>
                <a:t>Ortega et al. </a:t>
              </a:r>
              <a:r>
                <a:rPr lang="en-GB" sz="1200" i="1" dirty="0" smtClean="0">
                  <a:solidFill>
                    <a:srgbClr val="C00000"/>
                  </a:solidFill>
                </a:rPr>
                <a:t>Nature </a:t>
              </a:r>
              <a:r>
                <a:rPr lang="en-GB" sz="1200" dirty="0" smtClean="0">
                  <a:solidFill>
                    <a:srgbClr val="C00000"/>
                  </a:solidFill>
                </a:rPr>
                <a:t>2015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-33867" y="4606434"/>
            <a:ext cx="5109924" cy="2251565"/>
            <a:chOff x="-33868" y="4606434"/>
            <a:chExt cx="5450799" cy="2251565"/>
          </a:xfrm>
        </p:grpSpPr>
        <p:grpSp>
          <p:nvGrpSpPr>
            <p:cNvPr id="13" name="Grouper 12"/>
            <p:cNvGrpSpPr/>
            <p:nvPr/>
          </p:nvGrpSpPr>
          <p:grpSpPr>
            <a:xfrm>
              <a:off x="-33868" y="4606434"/>
              <a:ext cx="5450799" cy="2251565"/>
              <a:chOff x="-33868" y="4606434"/>
              <a:chExt cx="5450799" cy="2251565"/>
            </a:xfrm>
          </p:grpSpPr>
          <p:sp>
            <p:nvSpPr>
              <p:cNvPr id="15" name="ZoneTexte 14"/>
              <p:cNvSpPr txBox="1"/>
              <p:nvPr/>
            </p:nvSpPr>
            <p:spPr>
              <a:xfrm>
                <a:off x="-6443" y="4606434"/>
                <a:ext cx="5423374" cy="43088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 smtClean="0"/>
                  <a:t>Reconstruction of NAO over last millennium</a:t>
                </a:r>
              </a:p>
              <a:p>
                <a:endParaRPr lang="en-GB" sz="11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99443" y="6458705"/>
                <a:ext cx="540000" cy="4571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" name="Grouper 16"/>
              <p:cNvGrpSpPr/>
              <p:nvPr/>
            </p:nvGrpSpPr>
            <p:grpSpPr>
              <a:xfrm>
                <a:off x="-33868" y="4888762"/>
                <a:ext cx="5399999" cy="1969237"/>
                <a:chOff x="592668" y="1132346"/>
                <a:chExt cx="5399999" cy="1969237"/>
              </a:xfrm>
            </p:grpSpPr>
            <p:pic>
              <p:nvPicPr>
                <p:cNvPr id="18" name="Image 1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2668" y="1170834"/>
                  <a:ext cx="5399999" cy="1930749"/>
                </a:xfrm>
                <a:prstGeom prst="rect">
                  <a:avLst/>
                </a:prstGeom>
              </p:spPr>
            </p:pic>
            <p:sp>
              <p:nvSpPr>
                <p:cNvPr id="19" name="ZoneTexte 18"/>
                <p:cNvSpPr txBox="1"/>
                <p:nvPr/>
              </p:nvSpPr>
              <p:spPr>
                <a:xfrm>
                  <a:off x="880533" y="1132346"/>
                  <a:ext cx="3234267" cy="27699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GB" sz="1200" dirty="0"/>
                </a:p>
              </p:txBody>
            </p:sp>
            <p:sp>
              <p:nvSpPr>
                <p:cNvPr id="20" name="ZoneTexte 19"/>
                <p:cNvSpPr txBox="1"/>
                <p:nvPr/>
              </p:nvSpPr>
              <p:spPr>
                <a:xfrm>
                  <a:off x="3263166" y="1193901"/>
                  <a:ext cx="93980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dirty="0" err="1" smtClean="0">
                      <a:solidFill>
                        <a:schemeClr val="accent6"/>
                      </a:solidFill>
                    </a:rPr>
                    <a:t>Trouet</a:t>
                  </a:r>
                  <a:r>
                    <a:rPr lang="en-GB" sz="1100" dirty="0" smtClean="0">
                      <a:solidFill>
                        <a:schemeClr val="accent6"/>
                      </a:solidFill>
                    </a:rPr>
                    <a:t> et al. 2009</a:t>
                  </a:r>
                  <a:endParaRPr lang="en-GB" sz="1100" dirty="0">
                    <a:solidFill>
                      <a:schemeClr val="accent6"/>
                    </a:solidFill>
                  </a:endParaRPr>
                </a:p>
              </p:txBody>
            </p:sp>
            <p:cxnSp>
              <p:nvCxnSpPr>
                <p:cNvPr id="21" name="Connecteur droit 20"/>
                <p:cNvCxnSpPr>
                  <a:stCxn id="20" idx="1"/>
                </p:cNvCxnSpPr>
                <p:nvPr/>
              </p:nvCxnSpPr>
              <p:spPr>
                <a:xfrm flipH="1">
                  <a:off x="2201334" y="1409345"/>
                  <a:ext cx="1061832" cy="317856"/>
                </a:xfrm>
                <a:prstGeom prst="line">
                  <a:avLst/>
                </a:prstGeom>
                <a:ln w="12700" cmpd="sng"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21"/>
                <p:cNvCxnSpPr/>
                <p:nvPr/>
              </p:nvCxnSpPr>
              <p:spPr>
                <a:xfrm flipH="1" flipV="1">
                  <a:off x="2082802" y="2040468"/>
                  <a:ext cx="118532" cy="550333"/>
                </a:xfrm>
                <a:prstGeom prst="line">
                  <a:avLst/>
                </a:prstGeom>
                <a:ln w="1270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ZoneTexte 22"/>
                <p:cNvSpPr txBox="1"/>
                <p:nvPr/>
              </p:nvSpPr>
              <p:spPr>
                <a:xfrm>
                  <a:off x="2201334" y="2375357"/>
                  <a:ext cx="939800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Ortega et al. 2015</a:t>
                  </a:r>
                  <a:endParaRPr lang="en-GB" sz="1100" b="1" dirty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24" name="Connecteur droit 23"/>
                <p:cNvCxnSpPr/>
                <p:nvPr/>
              </p:nvCxnSpPr>
              <p:spPr>
                <a:xfrm>
                  <a:off x="770467" y="1149280"/>
                  <a:ext cx="5186200" cy="0"/>
                </a:xfrm>
                <a:prstGeom prst="line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Rectangle 13"/>
            <p:cNvSpPr/>
            <p:nvPr/>
          </p:nvSpPr>
          <p:spPr>
            <a:xfrm>
              <a:off x="169332" y="6442375"/>
              <a:ext cx="660402" cy="6204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190782"/>
            <a:ext cx="4067944" cy="366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873152"/>
          </a:xfrm>
        </p:spPr>
        <p:txBody>
          <a:bodyPr/>
          <a:lstStyle/>
          <a:p>
            <a:r>
              <a:rPr lang="en-GB" sz="3600" dirty="0" smtClean="0"/>
              <a:t>Full effect of volcanoes on the AMOC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052736"/>
            <a:ext cx="9217024" cy="108012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000" dirty="0" smtClean="0"/>
              <a:t>Volcanoes also impact NAO and therefore the AMOC!</a:t>
            </a:r>
          </a:p>
          <a:p>
            <a:pPr>
              <a:spcBef>
                <a:spcPts val="1200"/>
              </a:spcBef>
            </a:pPr>
            <a:r>
              <a:rPr lang="en-GB" sz="2000" dirty="0" smtClean="0"/>
              <a:t>We can include such an effect in our conceptual model.</a:t>
            </a:r>
            <a:endParaRPr lang="en-GB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361" y="2244295"/>
            <a:ext cx="6479999" cy="464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603448"/>
            <a:ext cx="8042276" cy="1336956"/>
          </a:xfrm>
        </p:spPr>
        <p:txBody>
          <a:bodyPr/>
          <a:lstStyle/>
          <a:p>
            <a:r>
              <a:rPr lang="fr-FR" dirty="0" smtClean="0"/>
              <a:t>Conclusions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052736"/>
            <a:ext cx="8568952" cy="4752529"/>
          </a:xfrm>
        </p:spPr>
        <p:txBody>
          <a:bodyPr>
            <a:noAutofit/>
          </a:bodyPr>
          <a:lstStyle/>
          <a:p>
            <a:r>
              <a:rPr lang="en-GB" sz="2000" dirty="0" smtClean="0"/>
              <a:t>Volcanic eruption precedes an AMOC maximum by around </a:t>
            </a:r>
            <a:r>
              <a:rPr lang="en-GB" sz="2000" b="1" dirty="0" smtClean="0"/>
              <a:t>10-15 years </a:t>
            </a:r>
            <a:r>
              <a:rPr lang="en-GB" sz="2000" dirty="0" smtClean="0"/>
              <a:t>in IPSLCM5A-LR model</a:t>
            </a:r>
          </a:p>
          <a:p>
            <a:r>
              <a:rPr lang="en-GB" sz="2000" dirty="0" smtClean="0"/>
              <a:t>Impact of volcanoes also very clear in a </a:t>
            </a:r>
            <a:r>
              <a:rPr lang="en-GB" sz="2000" b="1" dirty="0"/>
              <a:t>9</a:t>
            </a:r>
            <a:r>
              <a:rPr lang="en-GB" sz="2000" b="1" dirty="0" smtClean="0"/>
              <a:t>-member CMIP5 </a:t>
            </a:r>
            <a:r>
              <a:rPr lang="en-GB" sz="2000" dirty="0" smtClean="0"/>
              <a:t>ensemble, BUT exact mechanism unclear (cf. Menary et al. 2015)</a:t>
            </a:r>
          </a:p>
          <a:p>
            <a:r>
              <a:rPr lang="en-GB" sz="2000" dirty="0" smtClean="0"/>
              <a:t>Consistent with </a:t>
            </a:r>
            <a:r>
              <a:rPr lang="en-GB" sz="2000" i="1" dirty="0" smtClean="0"/>
              <a:t>in situ </a:t>
            </a:r>
            <a:r>
              <a:rPr lang="en-GB" sz="2000" b="1" dirty="0"/>
              <a:t>s</a:t>
            </a:r>
            <a:r>
              <a:rPr lang="en-GB" sz="2000" b="1" dirty="0" smtClean="0"/>
              <a:t>alinity data</a:t>
            </a:r>
            <a:r>
              <a:rPr lang="en-GB" sz="2000" dirty="0" smtClean="0"/>
              <a:t> in the subpolar gyre</a:t>
            </a:r>
          </a:p>
          <a:p>
            <a:r>
              <a:rPr lang="en-GB" sz="2000" dirty="0" smtClean="0"/>
              <a:t>And data of Greenland and Iceland over the </a:t>
            </a:r>
            <a:r>
              <a:rPr lang="en-GB" sz="2000" b="1" dirty="0" smtClean="0"/>
              <a:t>last millennium</a:t>
            </a:r>
          </a:p>
          <a:p>
            <a:pPr>
              <a:buFont typeface="Symbol" charset="0"/>
              <a:buChar char=""/>
            </a:pPr>
            <a:r>
              <a:rPr lang="en-GB" sz="2000" b="1" dirty="0" smtClean="0"/>
              <a:t>large body of evidence </a:t>
            </a:r>
            <a:r>
              <a:rPr lang="en-GB" sz="2000" dirty="0" smtClean="0"/>
              <a:t>supporting </a:t>
            </a:r>
            <a:r>
              <a:rPr lang="en-GB" sz="2000" dirty="0"/>
              <a:t>the validity of the mechanism in the real </a:t>
            </a:r>
            <a:r>
              <a:rPr lang="en-GB" sz="2000" dirty="0" smtClean="0"/>
              <a:t>world </a:t>
            </a:r>
          </a:p>
          <a:p>
            <a:r>
              <a:rPr lang="en-GB" sz="2000" dirty="0" smtClean="0"/>
              <a:t>Effect </a:t>
            </a:r>
            <a:r>
              <a:rPr lang="en-GB" sz="2000" dirty="0"/>
              <a:t>of Pinatubo: </a:t>
            </a:r>
            <a:r>
              <a:rPr lang="en-GB" sz="2000" b="1" dirty="0"/>
              <a:t>destructive interference</a:t>
            </a:r>
            <a:r>
              <a:rPr lang="en-GB" sz="2000" dirty="0" smtClean="0"/>
              <a:t>!</a:t>
            </a:r>
          </a:p>
          <a:p>
            <a:r>
              <a:rPr lang="en-GB" sz="2000" dirty="0" smtClean="0"/>
              <a:t>Accounting for a better representation of radiative forcing?</a:t>
            </a:r>
            <a:endParaRPr lang="en-GB" sz="2000" dirty="0"/>
          </a:p>
          <a:p>
            <a:pPr>
              <a:buFont typeface="Symbol" charset="0"/>
              <a:buChar char=""/>
            </a:pPr>
            <a:endParaRPr lang="en-GB" sz="2000" dirty="0" smtClean="0"/>
          </a:p>
          <a:p>
            <a:pPr>
              <a:buFont typeface="Symbol" charset="0"/>
              <a:buChar char=""/>
            </a:pP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3692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20" y="1772816"/>
            <a:ext cx="4499992" cy="4325750"/>
          </a:xfrm>
          <a:prstGeom prst="rect">
            <a:avLst/>
          </a:prstGeom>
        </p:spPr>
      </p:pic>
      <p:grpSp>
        <p:nvGrpSpPr>
          <p:cNvPr id="24" name="Grouper 23"/>
          <p:cNvGrpSpPr/>
          <p:nvPr/>
        </p:nvGrpSpPr>
        <p:grpSpPr>
          <a:xfrm>
            <a:off x="467544" y="1700808"/>
            <a:ext cx="6768752" cy="5085184"/>
            <a:chOff x="539552" y="1772816"/>
            <a:chExt cx="6768752" cy="5085184"/>
          </a:xfrm>
        </p:grpSpPr>
        <p:grpSp>
          <p:nvGrpSpPr>
            <p:cNvPr id="25" name="Grouper 24"/>
            <p:cNvGrpSpPr/>
            <p:nvPr/>
          </p:nvGrpSpPr>
          <p:grpSpPr>
            <a:xfrm>
              <a:off x="539552" y="1772816"/>
              <a:ext cx="6768752" cy="5085184"/>
              <a:chOff x="539552" y="1772816"/>
              <a:chExt cx="6768752" cy="5085184"/>
            </a:xfrm>
          </p:grpSpPr>
          <p:grpSp>
            <p:nvGrpSpPr>
              <p:cNvPr id="27" name="Grouper 26"/>
              <p:cNvGrpSpPr/>
              <p:nvPr/>
            </p:nvGrpSpPr>
            <p:grpSpPr>
              <a:xfrm>
                <a:off x="539552" y="1772816"/>
                <a:ext cx="4118768" cy="5085184"/>
                <a:chOff x="4139952" y="105054"/>
                <a:chExt cx="5004048" cy="6741368"/>
              </a:xfrm>
            </p:grpSpPr>
            <p:pic>
              <p:nvPicPr>
                <p:cNvPr id="29" name="Image 2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39952" y="105054"/>
                  <a:ext cx="5004048" cy="6741368"/>
                </a:xfrm>
                <a:prstGeom prst="rect">
                  <a:avLst/>
                </a:prstGeom>
              </p:spPr>
            </p:pic>
            <p:sp>
              <p:nvSpPr>
                <p:cNvPr id="30" name="Ellipse 29"/>
                <p:cNvSpPr/>
                <p:nvPr/>
              </p:nvSpPr>
              <p:spPr>
                <a:xfrm>
                  <a:off x="8460432" y="4797152"/>
                  <a:ext cx="576064" cy="576064"/>
                </a:xfrm>
                <a:prstGeom prst="ellipse">
                  <a:avLst/>
                </a:prstGeom>
                <a:noFill/>
                <a:ln w="63500">
                  <a:solidFill>
                    <a:srgbClr val="244A58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5004048" y="116632"/>
                  <a:ext cx="3600400" cy="28803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dirty="0" smtClean="0">
                      <a:solidFill>
                        <a:srgbClr val="000000"/>
                      </a:solidFill>
                    </a:rPr>
                    <a:t>DJF SST in the GIN </a:t>
                  </a:r>
                  <a:r>
                    <a:rPr lang="fr-FR" sz="1200" dirty="0" err="1" smtClean="0">
                      <a:solidFill>
                        <a:srgbClr val="000000"/>
                      </a:solidFill>
                    </a:rPr>
                    <a:t>Seas</a:t>
                  </a:r>
                  <a:r>
                    <a:rPr lang="fr-FR" sz="1200" dirty="0" smtClean="0">
                      <a:solidFill>
                        <a:srgbClr val="000000"/>
                      </a:solidFill>
                    </a:rPr>
                    <a:t> (HadISST)</a:t>
                  </a:r>
                  <a:endParaRPr lang="fr-FR" sz="1200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28" name="Connecteur droit 27"/>
              <p:cNvCxnSpPr/>
              <p:nvPr/>
            </p:nvCxnSpPr>
            <p:spPr>
              <a:xfrm>
                <a:off x="4214221" y="2060848"/>
                <a:ext cx="3094083" cy="12241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798340" y="4365104"/>
              <a:ext cx="2693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Swingedouw et al.,2013.</a:t>
              </a:r>
              <a:endParaRPr lang="fr-FR" sz="1600" dirty="0"/>
            </a:p>
          </p:txBody>
        </p:sp>
      </p:grp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467544" y="260648"/>
            <a:ext cx="809414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AF03"/>
              </a:buClr>
              <a:buFont typeface="Century Gothic" charset="0"/>
              <a:buNone/>
            </a:pP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A 20-yr cycle in the </a:t>
            </a:r>
            <a:r>
              <a:rPr lang="fr-FR" sz="3600" dirty="0" err="1" smtClean="0">
                <a:solidFill>
                  <a:srgbClr val="2C7C9F"/>
                </a:solidFill>
                <a:latin typeface="News Gothic MT"/>
                <a:cs typeface="News Gothic MT"/>
              </a:rPr>
              <a:t>North</a:t>
            </a: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 Atlantic?</a:t>
            </a:r>
            <a:endParaRPr lang="fr-FR" sz="3600" dirty="0">
              <a:solidFill>
                <a:srgbClr val="2C7C9F"/>
              </a:solidFill>
              <a:latin typeface="News Gothic MT"/>
              <a:cs typeface="News Gothic M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229997" y="5667679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Quadfasel</a:t>
            </a:r>
            <a:r>
              <a:rPr lang="en-GB" sz="1100" dirty="0" smtClean="0"/>
              <a:t> </a:t>
            </a:r>
          </a:p>
          <a:p>
            <a:r>
              <a:rPr lang="en-GB" sz="1100" dirty="0" smtClean="0"/>
              <a:t>2005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97025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ceMoon-SOS Preleveu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042276" cy="1336956"/>
          </a:xfrm>
        </p:spPr>
        <p:txBody>
          <a:bodyPr/>
          <a:lstStyle/>
          <a:p>
            <a:r>
              <a:rPr lang="fr-FR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Thank</a:t>
            </a:r>
            <a:r>
              <a:rPr lang="fr-FR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you</a:t>
            </a:r>
            <a:r>
              <a:rPr lang="fr-FR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! 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99792" y="558924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8E0E9"/>
                </a:solidFill>
              </a:rPr>
              <a:t>Didier.Swingedouw@u-bordeaux1.fr</a:t>
            </a:r>
            <a:endParaRPr lang="fr-FR" dirty="0">
              <a:solidFill>
                <a:srgbClr val="C8E0E9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92280" y="6597352"/>
            <a:ext cx="2209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800" dirty="0" err="1" smtClean="0">
                <a:solidFill>
                  <a:schemeClr val="bg1"/>
                </a:solidFill>
              </a:rPr>
              <a:t>Courtesy</a:t>
            </a:r>
            <a:r>
              <a:rPr lang="fr-FR" sz="800" dirty="0" smtClean="0">
                <a:solidFill>
                  <a:schemeClr val="bg1"/>
                </a:solidFill>
              </a:rPr>
              <a:t> of Bruno </a:t>
            </a:r>
            <a:r>
              <a:rPr lang="fr-FR" sz="800" dirty="0" err="1" smtClean="0">
                <a:solidFill>
                  <a:schemeClr val="bg1"/>
                </a:solidFill>
              </a:rPr>
              <a:t>Ferron</a:t>
            </a:r>
            <a:r>
              <a:rPr lang="fr-FR" sz="800" dirty="0" smtClean="0">
                <a:solidFill>
                  <a:schemeClr val="bg1"/>
                </a:solidFill>
              </a:rPr>
              <a:t>, OVIDE 2010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8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8964488" cy="1336956"/>
          </a:xfrm>
        </p:spPr>
        <p:txBody>
          <a:bodyPr/>
          <a:lstStyle/>
          <a:p>
            <a:r>
              <a:rPr lang="fr-FR" dirty="0" err="1" smtClean="0"/>
              <a:t>Greenland</a:t>
            </a:r>
            <a:r>
              <a:rPr lang="fr-FR" dirty="0" smtClean="0"/>
              <a:t> data</a:t>
            </a:r>
            <a:endParaRPr lang="fr-FR" dirty="0"/>
          </a:p>
        </p:txBody>
      </p:sp>
      <p:grpSp>
        <p:nvGrpSpPr>
          <p:cNvPr id="7" name="Grouper 6"/>
          <p:cNvGrpSpPr>
            <a:grpSpLocks noChangeAspect="1"/>
          </p:cNvGrpSpPr>
          <p:nvPr/>
        </p:nvGrpSpPr>
        <p:grpSpPr>
          <a:xfrm>
            <a:off x="558889" y="2780928"/>
            <a:ext cx="4070599" cy="4067996"/>
            <a:chOff x="4355967" y="4491783"/>
            <a:chExt cx="2521612" cy="2519998"/>
          </a:xfrm>
        </p:grpSpPr>
        <p:pic>
          <p:nvPicPr>
            <p:cNvPr id="8" name="Image 7" descr="d18O-millgreenland-1000-1973-ano-eof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67" y="4491783"/>
              <a:ext cx="2521612" cy="2519998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4462422" y="4528394"/>
              <a:ext cx="2290331" cy="2859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EOF1 δ</a:t>
              </a:r>
              <a:r>
                <a:rPr lang="en-GB" sz="1400" baseline="30000" dirty="0"/>
                <a:t>18</a:t>
              </a:r>
              <a:r>
                <a:rPr lang="en-GB" sz="1400" dirty="0" smtClean="0"/>
                <a:t>O ice cores</a:t>
              </a:r>
            </a:p>
            <a:p>
              <a:endParaRPr lang="en-GB" sz="1000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683568" y="1375608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EOF1 of </a:t>
            </a:r>
            <a:r>
              <a:rPr lang="en-GB" dirty="0" smtClean="0"/>
              <a:t>a compilation </a:t>
            </a:r>
            <a:r>
              <a:rPr lang="en-GB" dirty="0"/>
              <a:t>of 6 ice cores reconstructing Greenland  δ</a:t>
            </a:r>
            <a:r>
              <a:rPr lang="en-GB" baseline="30000" dirty="0" smtClean="0"/>
              <a:t>18</a:t>
            </a:r>
            <a:r>
              <a:rPr lang="en-GB" dirty="0" smtClean="0"/>
              <a:t>O over </a:t>
            </a:r>
            <a:r>
              <a:rPr lang="en-GB" dirty="0"/>
              <a:t>the last millennium (Ortega et al. </a:t>
            </a:r>
            <a:r>
              <a:rPr lang="en-GB" dirty="0" smtClean="0"/>
              <a:t>2014)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2771800" y="4293096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B18</a:t>
            </a:r>
            <a:endParaRPr lang="en-GB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195736" y="4437112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NGRIP</a:t>
            </a:r>
            <a:endParaRPr lang="en-GB" sz="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771800" y="469001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GISP2</a:t>
            </a:r>
            <a:endParaRPr lang="en-GB" sz="800" dirty="0"/>
          </a:p>
        </p:txBody>
      </p:sp>
      <p:sp>
        <p:nvSpPr>
          <p:cNvPr id="19" name="ZoneTexte 18"/>
          <p:cNvSpPr txBox="1"/>
          <p:nvPr/>
        </p:nvSpPr>
        <p:spPr>
          <a:xfrm>
            <a:off x="2771800" y="4797732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GRIP</a:t>
            </a:r>
            <a:endParaRPr lang="en-GB" sz="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555776" y="501317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Crete</a:t>
            </a:r>
            <a:endParaRPr lang="en-GB" sz="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267744" y="537379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DYE-3</a:t>
            </a:r>
            <a:endParaRPr lang="en-GB" sz="800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5508104" y="1115452"/>
            <a:ext cx="3635896" cy="5749082"/>
            <a:chOff x="5508104" y="1115452"/>
            <a:chExt cx="3635896" cy="5749082"/>
          </a:xfrm>
        </p:grpSpPr>
        <p:grpSp>
          <p:nvGrpSpPr>
            <p:cNvPr id="6" name="Grouper 5"/>
            <p:cNvGrpSpPr/>
            <p:nvPr/>
          </p:nvGrpSpPr>
          <p:grpSpPr>
            <a:xfrm>
              <a:off x="5508388" y="1115452"/>
              <a:ext cx="3635612" cy="5749082"/>
              <a:chOff x="5508388" y="1108918"/>
              <a:chExt cx="3635612" cy="5749082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8388" y="1623599"/>
                <a:ext cx="3635612" cy="5234401"/>
              </a:xfrm>
              <a:prstGeom prst="rect">
                <a:avLst/>
              </a:prstGeom>
            </p:spPr>
          </p:pic>
          <p:grpSp>
            <p:nvGrpSpPr>
              <p:cNvPr id="15" name="Grouper 14"/>
              <p:cNvGrpSpPr/>
              <p:nvPr/>
            </p:nvGrpSpPr>
            <p:grpSpPr>
              <a:xfrm>
                <a:off x="5902040" y="5157192"/>
                <a:ext cx="3240000" cy="180016"/>
                <a:chOff x="899593" y="5589240"/>
                <a:chExt cx="2325100" cy="180016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899593" y="5589240"/>
                  <a:ext cx="2325099" cy="180016"/>
                </a:xfrm>
                <a:prstGeom prst="rect">
                  <a:avLst/>
                </a:prstGeom>
                <a:solidFill>
                  <a:schemeClr val="accent1">
                    <a:alpha val="30000"/>
                  </a:schemeClr>
                </a:solidFill>
                <a:ln w="9525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7" name="Connecteur droit 16"/>
                <p:cNvCxnSpPr/>
                <p:nvPr/>
              </p:nvCxnSpPr>
              <p:spPr>
                <a:xfrm>
                  <a:off x="899593" y="5679240"/>
                  <a:ext cx="2325100" cy="0"/>
                </a:xfrm>
                <a:prstGeom prst="line">
                  <a:avLst/>
                </a:prstGeom>
                <a:ln w="38100" cmpd="sng">
                  <a:solidFill>
                    <a:schemeClr val="accent1">
                      <a:alpha val="7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ZoneTexte 3"/>
              <p:cNvSpPr txBox="1"/>
              <p:nvPr/>
            </p:nvSpPr>
            <p:spPr>
              <a:xfrm>
                <a:off x="5652120" y="1108918"/>
                <a:ext cx="3312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20-yr preferential </a:t>
                </a:r>
                <a:r>
                  <a:rPr lang="en-GB" dirty="0" smtClean="0"/>
                  <a:t>variability</a:t>
                </a:r>
                <a:endParaRPr lang="en-GB" dirty="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508104" y="1563326"/>
              <a:ext cx="3528392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508388" y="1557646"/>
              <a:ext cx="3481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PC1 δ</a:t>
              </a:r>
              <a:r>
                <a:rPr lang="en-GB" sz="1400" baseline="30000" dirty="0"/>
                <a:t>18</a:t>
              </a:r>
              <a:r>
                <a:rPr lang="en-GB" sz="1400" dirty="0" smtClean="0"/>
                <a:t>O ice cores</a:t>
              </a:r>
            </a:p>
            <a:p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442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9060160" cy="1336956"/>
          </a:xfrm>
        </p:spPr>
        <p:txBody>
          <a:bodyPr/>
          <a:lstStyle/>
          <a:p>
            <a:r>
              <a:rPr lang="fr-FR" dirty="0" smtClean="0"/>
              <a:t>Link </a:t>
            </a:r>
            <a:r>
              <a:rPr lang="fr-FR" dirty="0" err="1" smtClean="0"/>
              <a:t>Greenland</a:t>
            </a:r>
            <a:r>
              <a:rPr lang="fr-FR" dirty="0" smtClean="0"/>
              <a:t>-AMO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556792"/>
            <a:ext cx="4170357" cy="1800200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Greenland as high-resolution proxy of North </a:t>
            </a:r>
            <a:r>
              <a:rPr lang="en-GB" sz="2000" dirty="0" err="1" smtClean="0"/>
              <a:t>Atlatic</a:t>
            </a:r>
            <a:r>
              <a:rPr lang="en-GB" sz="2000" dirty="0" smtClean="0"/>
              <a:t> SST (AMO)?</a:t>
            </a:r>
          </a:p>
          <a:p>
            <a:r>
              <a:rPr lang="en-GB" sz="2000" dirty="0" smtClean="0"/>
              <a:t>AMOC leads AMO in the model by 5-10 years</a:t>
            </a:r>
          </a:p>
          <a:p>
            <a:endParaRPr lang="en-GB" sz="2000" dirty="0"/>
          </a:p>
        </p:txBody>
      </p:sp>
      <p:pic>
        <p:nvPicPr>
          <p:cNvPr id="14" name="Imag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65" y="1186769"/>
            <a:ext cx="3958590" cy="5662930"/>
          </a:xfrm>
          <a:prstGeom prst="rect">
            <a:avLst/>
          </a:prstGeom>
        </p:spPr>
      </p:pic>
      <p:pic>
        <p:nvPicPr>
          <p:cNvPr id="15" name="Image 14" descr="ttp://dods.extra.cea.fr/work/p86swing/Volcanic/Supplementary/Fig_9823/Fig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0" y="3791585"/>
            <a:ext cx="4319905" cy="3066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3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05" y="3812"/>
            <a:ext cx="5245275" cy="1336956"/>
          </a:xfrm>
        </p:spPr>
        <p:txBody>
          <a:bodyPr/>
          <a:lstStyle/>
          <a:p>
            <a:r>
              <a:rPr lang="fr-FR" sz="3600" dirty="0" smtClean="0"/>
              <a:t>A </a:t>
            </a:r>
            <a:r>
              <a:rPr lang="fr-FR" sz="3600" dirty="0" err="1" smtClean="0"/>
              <a:t>paleo</a:t>
            </a:r>
            <a:r>
              <a:rPr lang="fr-FR" sz="3600" dirty="0" err="1"/>
              <a:t>-</a:t>
            </a:r>
            <a:r>
              <a:rPr lang="fr-FR" sz="3600" dirty="0" err="1" smtClean="0"/>
              <a:t>indicator</a:t>
            </a:r>
            <a:r>
              <a:rPr lang="fr-FR" sz="3600" dirty="0" smtClean="0"/>
              <a:t> of the subpolar AMOC?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745" y="1656184"/>
            <a:ext cx="4485255" cy="3861048"/>
          </a:xfrm>
        </p:spPr>
        <p:txBody>
          <a:bodyPr>
            <a:noAutofit/>
          </a:bodyPr>
          <a:lstStyle/>
          <a:p>
            <a:r>
              <a:rPr lang="fr-FR" sz="2000" dirty="0" smtClean="0"/>
              <a:t>Butler et al. (2013): bivalve as a </a:t>
            </a:r>
            <a:r>
              <a:rPr lang="fr-FR" sz="2000" dirty="0" err="1" smtClean="0"/>
              <a:t>very</a:t>
            </a:r>
            <a:r>
              <a:rPr lang="fr-FR" sz="2000" dirty="0" smtClean="0"/>
              <a:t> </a:t>
            </a:r>
            <a:r>
              <a:rPr lang="fr-FR" sz="2000" dirty="0" err="1" smtClean="0"/>
              <a:t>high</a:t>
            </a:r>
            <a:r>
              <a:rPr lang="fr-FR" sz="2000" dirty="0" smtClean="0"/>
              <a:t> temporal </a:t>
            </a:r>
            <a:r>
              <a:rPr lang="fr-FR" sz="2000" dirty="0" err="1" smtClean="0"/>
              <a:t>resolution</a:t>
            </a:r>
            <a:r>
              <a:rPr lang="fr-FR" sz="2000" dirty="0" smtClean="0"/>
              <a:t> proxy</a:t>
            </a:r>
          </a:p>
          <a:p>
            <a:r>
              <a:rPr lang="fr-FR" sz="2000" dirty="0" smtClean="0"/>
              <a:t>Not SST, </a:t>
            </a:r>
            <a:r>
              <a:rPr lang="fr-FR" sz="2000" dirty="0" err="1" smtClean="0"/>
              <a:t>rather</a:t>
            </a:r>
            <a:r>
              <a:rPr lang="fr-FR" sz="2000" dirty="0" smtClean="0"/>
              <a:t> </a:t>
            </a:r>
            <a:r>
              <a:rPr lang="fr-FR" sz="2000" dirty="0" err="1" smtClean="0"/>
              <a:t>related</a:t>
            </a:r>
            <a:r>
              <a:rPr lang="fr-FR" sz="2000" dirty="0" smtClean="0"/>
              <a:t> to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endParaRPr lang="fr-FR" sz="2000" dirty="0" smtClean="0"/>
          </a:p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and AMOC in the model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 by 1-3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pic>
        <p:nvPicPr>
          <p:cNvPr id="4" name="Image 3" descr="ttp://dods.extra.cea.fr/work/p86swing/Volcanic/Supplementary/Fig_4571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11" y="3546001"/>
            <a:ext cx="4666848" cy="33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03" y="0"/>
            <a:ext cx="3600000" cy="321676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43901" y="3216189"/>
            <a:ext cx="285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Butler et al.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54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Implication for </a:t>
            </a:r>
            <a:r>
              <a:rPr lang="fr-FR" sz="3600" dirty="0" err="1" smtClean="0"/>
              <a:t>recent</a:t>
            </a:r>
            <a:r>
              <a:rPr lang="fr-FR" sz="3600" dirty="0" smtClean="0"/>
              <a:t> </a:t>
            </a:r>
            <a:r>
              <a:rPr lang="fr-FR" sz="3600" dirty="0" err="1" smtClean="0"/>
              <a:t>variability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grpSp>
        <p:nvGrpSpPr>
          <p:cNvPr id="62" name="Grouper 61"/>
          <p:cNvGrpSpPr/>
          <p:nvPr/>
        </p:nvGrpSpPr>
        <p:grpSpPr>
          <a:xfrm>
            <a:off x="728422" y="3175453"/>
            <a:ext cx="6413986" cy="1592104"/>
            <a:chOff x="726997" y="3011904"/>
            <a:chExt cx="8810975" cy="2001272"/>
          </a:xfrm>
        </p:grpSpPr>
        <p:grpSp>
          <p:nvGrpSpPr>
            <p:cNvPr id="48" name="Grouper 47"/>
            <p:cNvGrpSpPr/>
            <p:nvPr/>
          </p:nvGrpSpPr>
          <p:grpSpPr>
            <a:xfrm>
              <a:off x="726997" y="3138291"/>
              <a:ext cx="8802221" cy="1874885"/>
              <a:chOff x="1091984" y="2995055"/>
              <a:chExt cx="9805006" cy="1874885"/>
            </a:xfrm>
          </p:grpSpPr>
          <p:grpSp>
            <p:nvGrpSpPr>
              <p:cNvPr id="19" name="Grouper 18"/>
              <p:cNvGrpSpPr/>
              <p:nvPr/>
            </p:nvGrpSpPr>
            <p:grpSpPr>
              <a:xfrm>
                <a:off x="1091984" y="2995055"/>
                <a:ext cx="6288328" cy="1629268"/>
                <a:chOff x="731944" y="4038498"/>
                <a:chExt cx="6288328" cy="1046686"/>
              </a:xfrm>
            </p:grpSpPr>
            <p:grpSp>
              <p:nvGrpSpPr>
                <p:cNvPr id="14" name="Grouper 13"/>
                <p:cNvGrpSpPr/>
                <p:nvPr/>
              </p:nvGrpSpPr>
              <p:grpSpPr>
                <a:xfrm>
                  <a:off x="731944" y="4077072"/>
                  <a:ext cx="3119976" cy="1008112"/>
                  <a:chOff x="731944" y="4077072"/>
                  <a:chExt cx="3119976" cy="1008112"/>
                </a:xfrm>
              </p:grpSpPr>
              <p:cxnSp>
                <p:nvCxnSpPr>
                  <p:cNvPr id="10" name="Connecteur en arc 9"/>
                  <p:cNvCxnSpPr/>
                  <p:nvPr/>
                </p:nvCxnSpPr>
                <p:spPr>
                  <a:xfrm>
                    <a:off x="731944" y="4221088"/>
                    <a:ext cx="1584176" cy="864096"/>
                  </a:xfrm>
                  <a:prstGeom prst="curvedConnector3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necteur en arc 11"/>
                  <p:cNvCxnSpPr/>
                  <p:nvPr/>
                </p:nvCxnSpPr>
                <p:spPr>
                  <a:xfrm flipV="1">
                    <a:off x="2267744" y="4077072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ouper 15"/>
                <p:cNvGrpSpPr/>
                <p:nvPr/>
              </p:nvGrpSpPr>
              <p:grpSpPr>
                <a:xfrm>
                  <a:off x="3798454" y="4038498"/>
                  <a:ext cx="3221818" cy="1009250"/>
                  <a:chOff x="630102" y="4182514"/>
                  <a:chExt cx="3221818" cy="1009250"/>
                </a:xfrm>
              </p:grpSpPr>
              <p:cxnSp>
                <p:nvCxnSpPr>
                  <p:cNvPr id="17" name="Connecteur en arc 16"/>
                  <p:cNvCxnSpPr/>
                  <p:nvPr/>
                </p:nvCxnSpPr>
                <p:spPr>
                  <a:xfrm>
                    <a:off x="630102" y="4220307"/>
                    <a:ext cx="1704341" cy="971457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en arc 17"/>
                  <p:cNvCxnSpPr/>
                  <p:nvPr/>
                </p:nvCxnSpPr>
                <p:spPr>
                  <a:xfrm flipV="1">
                    <a:off x="2267744" y="4182514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" name="ZoneTexte 44"/>
              <p:cNvSpPr txBox="1"/>
              <p:nvPr/>
            </p:nvSpPr>
            <p:spPr>
              <a:xfrm>
                <a:off x="7965161" y="4500608"/>
                <a:ext cx="29318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Model free</a:t>
                </a:r>
                <a:endParaRPr lang="fr-FR" b="1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53" name="Grouper 52"/>
            <p:cNvGrpSpPr/>
            <p:nvPr/>
          </p:nvGrpSpPr>
          <p:grpSpPr>
            <a:xfrm>
              <a:off x="6369620" y="3011904"/>
              <a:ext cx="3168352" cy="1569224"/>
              <a:chOff x="683568" y="4139363"/>
              <a:chExt cx="3168352" cy="1008112"/>
            </a:xfrm>
          </p:grpSpPr>
          <p:cxnSp>
            <p:nvCxnSpPr>
              <p:cNvPr id="57" name="Connecteur en arc 56"/>
              <p:cNvCxnSpPr/>
              <p:nvPr/>
            </p:nvCxnSpPr>
            <p:spPr>
              <a:xfrm>
                <a:off x="683568" y="4221088"/>
                <a:ext cx="1584176" cy="926387"/>
              </a:xfrm>
              <a:prstGeom prst="curvedConnector3">
                <a:avLst/>
              </a:prstGeom>
              <a:ln w="762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en arc 57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rgbClr val="2C7C9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er 65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72" name="Grouper 71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74" name="Grouper 73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78" name="Connecteur en arc 77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en arc 78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er 74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76" name="Connecteur en arc 75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en arc 76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Grouper 68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70" name="Connecteur en arc 69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en arc 70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cxnSp>
        <p:nvCxnSpPr>
          <p:cNvPr id="111" name="Connecteur droit avec flèche 110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118" name="ZoneTexte 117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119" name="ZoneTexte 118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67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r 43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45" name="Grouper 44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58" name="Grouper 57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62" name="Connecteur en arc 61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en arc 62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er 58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60" name="Connecteur en arc 59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en arc 60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er 46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52" name="Connecteur en arc 51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en arc 56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88" name="Grouper 87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89" name="Grouper 8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92" name="ZoneTexte 91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3" name="Connecteur droit avec flèche 92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Connecteur droit avec flèche 89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95" name="Grouper 94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104" name="Connecteur en arc 103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er 99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101" name="Connecteur en arc 100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en arc 101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" name="Connecteur droit avec flèche 45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64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Implication for </a:t>
            </a:r>
            <a:r>
              <a:rPr lang="fr-FR" sz="3600" dirty="0" err="1" smtClean="0"/>
              <a:t>recent</a:t>
            </a:r>
            <a:r>
              <a:rPr lang="fr-FR" sz="3600" dirty="0" smtClean="0"/>
              <a:t> </a:t>
            </a:r>
            <a:r>
              <a:rPr lang="fr-FR" sz="3600" dirty="0" err="1" smtClean="0"/>
              <a:t>variability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32214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52" name="Connecteur en arc 51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er 52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54" name="Connecteur en arc 53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en arc 54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108" name="Grouper 107"/>
          <p:cNvGrpSpPr/>
          <p:nvPr/>
        </p:nvGrpSpPr>
        <p:grpSpPr>
          <a:xfrm flipV="1">
            <a:off x="5585825" y="2483649"/>
            <a:ext cx="2298543" cy="2247668"/>
            <a:chOff x="683568" y="4174829"/>
            <a:chExt cx="3270819" cy="1008112"/>
          </a:xfrm>
        </p:grpSpPr>
        <p:cxnSp>
          <p:nvCxnSpPr>
            <p:cNvPr id="109" name="Connecteur en arc 108"/>
            <p:cNvCxnSpPr/>
            <p:nvPr/>
          </p:nvCxnSpPr>
          <p:spPr>
            <a:xfrm>
              <a:off x="683568" y="4211484"/>
              <a:ext cx="1704341" cy="971457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en arc 109"/>
            <p:cNvCxnSpPr/>
            <p:nvPr/>
          </p:nvCxnSpPr>
          <p:spPr>
            <a:xfrm flipV="1">
              <a:off x="2370210" y="4174829"/>
              <a:ext cx="1584177" cy="1008112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5"/>
          <p:cNvCxnSpPr/>
          <p:nvPr/>
        </p:nvCxnSpPr>
        <p:spPr>
          <a:xfrm>
            <a:off x="6228184" y="3687415"/>
            <a:ext cx="1634307" cy="0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81" name="ZoneTexte 80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796136" y="1052736"/>
            <a:ext cx="334786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Destructive </a:t>
            </a:r>
            <a:r>
              <a:rPr lang="fr-FR" sz="36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fr-FR" sz="3600" b="1" dirty="0"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45" name="Grouper 44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48" name="ZoneTexte 47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9" name="Connecteur droit avec flèche 48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avec flèche 45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82" name="Grouper 81"/>
          <p:cNvGrpSpPr/>
          <p:nvPr/>
        </p:nvGrpSpPr>
        <p:grpSpPr>
          <a:xfrm>
            <a:off x="4309771" y="1844824"/>
            <a:ext cx="2062429" cy="1842591"/>
            <a:chOff x="2123728" y="1730425"/>
            <a:chExt cx="2062429" cy="1842591"/>
          </a:xfrm>
        </p:grpSpPr>
        <p:grpSp>
          <p:nvGrpSpPr>
            <p:cNvPr id="83" name="Grouper 82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86" name="ZoneTexte 85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Pinatubo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7" name="Connecteur droit avec flèche 86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Connecteur droit avec flèche 83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sp>
        <p:nvSpPr>
          <p:cNvPr id="56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Implication for </a:t>
            </a:r>
            <a:r>
              <a:rPr lang="fr-FR" sz="3600" dirty="0" err="1" smtClean="0"/>
              <a:t>recent</a:t>
            </a:r>
            <a:r>
              <a:rPr lang="fr-FR" sz="3600" dirty="0" smtClean="0"/>
              <a:t> </a:t>
            </a:r>
            <a:r>
              <a:rPr lang="fr-FR" sz="3600" dirty="0" err="1" smtClean="0"/>
              <a:t>variability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44926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5069070" cy="359999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47828"/>
            <a:ext cx="6696744" cy="1336956"/>
          </a:xfrm>
        </p:spPr>
        <p:txBody>
          <a:bodyPr/>
          <a:lstStyle/>
          <a:p>
            <a:r>
              <a:rPr lang="en-GB" sz="4000" dirty="0" smtClean="0"/>
              <a:t>Removing Pinatubo within IPSL-CM5A-LR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397968"/>
            <a:ext cx="3776749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The sensitivity ensemble </a:t>
            </a:r>
            <a:r>
              <a:rPr lang="en-GB" sz="2000" b="1" dirty="0" smtClean="0">
                <a:solidFill>
                  <a:srgbClr val="FF0000"/>
                </a:solidFill>
              </a:rPr>
              <a:t>without Pinatubo </a:t>
            </a:r>
            <a:r>
              <a:rPr lang="en-GB" sz="2000" dirty="0" smtClean="0"/>
              <a:t>shows a larger decrease in the early  2000s as compared to </a:t>
            </a:r>
            <a:r>
              <a:rPr lang="en-GB" sz="2000" b="1" dirty="0" smtClean="0"/>
              <a:t>historical</a:t>
            </a:r>
            <a:r>
              <a:rPr lang="en-GB" sz="2000" dirty="0" smtClean="0"/>
              <a:t> ensemble</a:t>
            </a:r>
          </a:p>
          <a:p>
            <a:r>
              <a:rPr lang="en-GB" sz="2000" dirty="0" smtClean="0"/>
              <a:t>Then a partial recovery in the late 2010s</a:t>
            </a:r>
            <a:endParaRPr lang="en-GB" sz="2000" dirty="0"/>
          </a:p>
        </p:txBody>
      </p:sp>
      <p:sp>
        <p:nvSpPr>
          <p:cNvPr id="4" name="Ellipse 3"/>
          <p:cNvSpPr/>
          <p:nvPr/>
        </p:nvSpPr>
        <p:spPr>
          <a:xfrm>
            <a:off x="6084168" y="3140968"/>
            <a:ext cx="2808312" cy="2304256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7452825" y="2247255"/>
            <a:ext cx="1655679" cy="461665"/>
            <a:chOff x="7452825" y="2247255"/>
            <a:chExt cx="1655679" cy="461665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7452825" y="2397968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7452825" y="2564904"/>
              <a:ext cx="252031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704856" y="2247255"/>
              <a:ext cx="14036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Historical</a:t>
              </a:r>
            </a:p>
            <a:p>
              <a:r>
                <a:rPr lang="en-GB" sz="1200" b="1" dirty="0" smtClean="0">
                  <a:solidFill>
                    <a:srgbClr val="FF0000"/>
                  </a:solidFill>
                </a:rPr>
                <a:t>No Pinatubo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28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17"/>
          <p:cNvGrpSpPr/>
          <p:nvPr/>
        </p:nvGrpSpPr>
        <p:grpSpPr>
          <a:xfrm>
            <a:off x="5364088" y="1268760"/>
            <a:ext cx="3744416" cy="2736304"/>
            <a:chOff x="5364088" y="1268760"/>
            <a:chExt cx="3744416" cy="2736304"/>
          </a:xfrm>
        </p:grpSpPr>
        <p:grpSp>
          <p:nvGrpSpPr>
            <p:cNvPr id="15" name="Grouper 14"/>
            <p:cNvGrpSpPr/>
            <p:nvPr/>
          </p:nvGrpSpPr>
          <p:grpSpPr>
            <a:xfrm>
              <a:off x="5364088" y="1268760"/>
              <a:ext cx="3744416" cy="2736304"/>
              <a:chOff x="5364088" y="1268760"/>
              <a:chExt cx="3744416" cy="2736304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4088" y="1268760"/>
                <a:ext cx="3518024" cy="2345349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5590480" y="3697287"/>
                <a:ext cx="35180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Van </a:t>
                </a:r>
                <a:r>
                  <a:rPr lang="fr-FR" sz="1400" dirty="0" err="1" smtClean="0"/>
                  <a:t>Oldenborgh</a:t>
                </a:r>
                <a:r>
                  <a:rPr lang="fr-FR" sz="1400" dirty="0" smtClean="0"/>
                  <a:t> et al. 2012</a:t>
                </a:r>
                <a:endParaRPr lang="fr-FR" sz="1400" dirty="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9603" y="3455359"/>
                <a:ext cx="3238500" cy="317500"/>
              </a:xfrm>
              <a:prstGeom prst="rect">
                <a:avLst/>
              </a:prstGeom>
            </p:spPr>
          </p:pic>
        </p:grpSp>
        <p:sp>
          <p:nvSpPr>
            <p:cNvPr id="17" name="ZoneTexte 16"/>
            <p:cNvSpPr txBox="1"/>
            <p:nvPr/>
          </p:nvSpPr>
          <p:spPr>
            <a:xfrm>
              <a:off x="5436097" y="1279793"/>
              <a:ext cx="281826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   </a:t>
              </a:r>
              <a:r>
                <a:rPr lang="en-GB" sz="1200" dirty="0" smtClean="0"/>
                <a:t>t2m skill without trends: years 2-5</a:t>
              </a:r>
              <a:endParaRPr lang="en-GB" sz="12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042276" cy="1336956"/>
          </a:xfrm>
        </p:spPr>
        <p:txBody>
          <a:bodyPr/>
          <a:lstStyle/>
          <a:p>
            <a:r>
              <a:rPr lang="fr-FR" dirty="0" smtClean="0"/>
              <a:t>Background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9" y="1749896"/>
            <a:ext cx="4536503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AMOC: a key player for decadal prediction </a:t>
            </a:r>
          </a:p>
          <a:p>
            <a:r>
              <a:rPr lang="en-GB" sz="2000" dirty="0" smtClean="0"/>
              <a:t>Volcanic impact on AMOC       </a:t>
            </a:r>
            <a:r>
              <a:rPr lang="en-GB" sz="1600" dirty="0" smtClean="0"/>
              <a:t>(Ottera et al. 2011, </a:t>
            </a:r>
            <a:r>
              <a:rPr lang="en-GB" sz="1600" dirty="0" err="1" smtClean="0"/>
              <a:t>Iwi</a:t>
            </a:r>
            <a:r>
              <a:rPr lang="en-GB" sz="1600" dirty="0" smtClean="0"/>
              <a:t> et al. 2010, Mignot et al. 2011…)</a:t>
            </a:r>
          </a:p>
          <a:p>
            <a:r>
              <a:rPr lang="en-GB" sz="2000" dirty="0" smtClean="0"/>
              <a:t>Bi-decadal variability in the North Atlantic: </a:t>
            </a:r>
          </a:p>
          <a:p>
            <a:pPr lvl="1"/>
            <a:r>
              <a:rPr lang="en-GB" sz="2000" dirty="0" smtClean="0"/>
              <a:t>in several models               </a:t>
            </a:r>
            <a:r>
              <a:rPr lang="en-GB" sz="1600" dirty="0" smtClean="0"/>
              <a:t>(Frankcombe et al. 2010…)            </a:t>
            </a:r>
          </a:p>
          <a:p>
            <a:pPr lvl="1"/>
            <a:r>
              <a:rPr lang="en-GB" sz="2000" dirty="0"/>
              <a:t>a</a:t>
            </a:r>
            <a:r>
              <a:rPr lang="en-GB" sz="2000" dirty="0" smtClean="0"/>
              <a:t>nd in data                             </a:t>
            </a:r>
            <a:r>
              <a:rPr lang="en-GB" sz="1600" dirty="0" smtClean="0"/>
              <a:t>(Chylek et al. 2011, Sicre et al. 2008, Divine &amp; Dick 2006… )</a:t>
            </a:r>
          </a:p>
          <a:p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6742191" y="1556792"/>
            <a:ext cx="1512168" cy="824548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r 15"/>
          <p:cNvGrpSpPr/>
          <p:nvPr/>
        </p:nvGrpSpPr>
        <p:grpSpPr>
          <a:xfrm>
            <a:off x="5266535" y="4293096"/>
            <a:ext cx="3881227" cy="2445871"/>
            <a:chOff x="5266535" y="4293096"/>
            <a:chExt cx="3881227" cy="2445871"/>
          </a:xfrm>
        </p:grpSpPr>
        <p:grpSp>
          <p:nvGrpSpPr>
            <p:cNvPr id="13" name="Grouper 12"/>
            <p:cNvGrpSpPr/>
            <p:nvPr/>
          </p:nvGrpSpPr>
          <p:grpSpPr>
            <a:xfrm>
              <a:off x="5266535" y="4293096"/>
              <a:ext cx="3769961" cy="2104803"/>
              <a:chOff x="5304329" y="4437112"/>
              <a:chExt cx="3769961" cy="2104803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4329" y="4437112"/>
                <a:ext cx="3769961" cy="210480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569603" y="4437112"/>
                <a:ext cx="1162637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156176" y="45895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628083" y="44371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452320" y="4437112"/>
                <a:ext cx="216024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6147953" y="6431190"/>
              <a:ext cx="2999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Zanchettin et al. </a:t>
              </a:r>
              <a:r>
                <a:rPr lang="fr-FR" sz="1400" dirty="0" smtClean="0"/>
                <a:t>2012 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3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628800"/>
            <a:ext cx="4427984" cy="41044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124" y="76200"/>
            <a:ext cx="8042276" cy="959224"/>
          </a:xfrm>
        </p:spPr>
        <p:txBody>
          <a:bodyPr/>
          <a:lstStyle/>
          <a:p>
            <a:r>
              <a:rPr lang="en-GB" sz="4400" dirty="0" smtClean="0"/>
              <a:t>Experimental design</a:t>
            </a:r>
            <a:endParaRPr lang="en-GB" sz="4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-361950" y="5029200"/>
            <a:ext cx="935355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72008" y="1484784"/>
            <a:ext cx="4644008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IPSL-CM5A-LR climate model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historical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(natural and anthropogenic forcing)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initialised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nudged with SST anomalies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sensitivity ensemble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without Pinatubo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 smtClean="0">
                <a:solidFill>
                  <a:srgbClr val="FF0000"/>
                </a:solidFill>
              </a:rPr>
              <a:t>CMIP5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</a:t>
            </a:r>
            <a:endParaRPr kumimoji="0" lang="en-GB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 with existing </a:t>
            </a:r>
            <a:r>
              <a:rPr lang="en-GB" sz="2200" b="1" dirty="0" smtClean="0">
                <a:solidFill>
                  <a:srgbClr val="FF0000"/>
                </a:solidFill>
              </a:rPr>
              <a:t>in situ SSS data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>
                <a:solidFill>
                  <a:srgbClr val="FF0000"/>
                </a:solidFill>
              </a:rPr>
              <a:t>P</a:t>
            </a:r>
            <a:r>
              <a:rPr lang="en-GB" sz="2200" b="1" dirty="0" smtClean="0">
                <a:solidFill>
                  <a:srgbClr val="FF0000"/>
                </a:solidFill>
              </a:rPr>
              <a:t>aleo-climate </a:t>
            </a:r>
            <a:r>
              <a:rPr lang="en-GB" sz="2200" dirty="0" smtClean="0"/>
              <a:t>support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" name="Grouper 18"/>
          <p:cNvGrpSpPr/>
          <p:nvPr/>
        </p:nvGrpSpPr>
        <p:grpSpPr>
          <a:xfrm>
            <a:off x="5238553" y="2272016"/>
            <a:ext cx="3873096" cy="4109312"/>
            <a:chOff x="5541855" y="3105561"/>
            <a:chExt cx="3547587" cy="3285059"/>
          </a:xfrm>
        </p:grpSpPr>
        <p:sp>
          <p:nvSpPr>
            <p:cNvPr id="20" name="Rectangle 19"/>
            <p:cNvSpPr/>
            <p:nvPr/>
          </p:nvSpPr>
          <p:spPr>
            <a:xfrm>
              <a:off x="7917196" y="3105561"/>
              <a:ext cx="180023" cy="2530874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73832" y="3105563"/>
              <a:ext cx="180023" cy="2530874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88752" y="3136818"/>
              <a:ext cx="180023" cy="2530867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5854708" y="5517232"/>
              <a:ext cx="0" cy="4006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7239788" y="5517232"/>
              <a:ext cx="0" cy="5853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7965306" y="5521672"/>
              <a:ext cx="0" cy="324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5541855" y="591792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Agung</a:t>
              </a:r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646182" y="602128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El Chichon</a:t>
              </a:r>
              <a:endParaRPr lang="fr-FR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899350" y="5872420"/>
              <a:ext cx="119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Pinatubo</a:t>
              </a:r>
              <a:endParaRPr lang="fr-FR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977284" y="1772816"/>
            <a:ext cx="31479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20" y="1772816"/>
            <a:ext cx="4499992" cy="432575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827584" y="1829078"/>
            <a:ext cx="6309598" cy="4530764"/>
            <a:chOff x="827584" y="1829078"/>
            <a:chExt cx="6309598" cy="453076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2200" y="2564904"/>
              <a:ext cx="764982" cy="96724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584" y="1829078"/>
              <a:ext cx="3666785" cy="4235392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 flipH="1" flipV="1">
              <a:off x="4283968" y="2060848"/>
              <a:ext cx="2088232" cy="54492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1835696" y="6021288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Chylek et al. 2011</a:t>
              </a:r>
              <a:endParaRPr lang="fr-FR" sz="1600" dirty="0"/>
            </a:p>
          </p:txBody>
        </p:sp>
      </p:grp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467544" y="260648"/>
            <a:ext cx="809414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AF03"/>
              </a:buClr>
              <a:buFont typeface="Century Gothic" charset="0"/>
              <a:buNone/>
            </a:pP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A 20-yr cycle in the </a:t>
            </a:r>
            <a:r>
              <a:rPr lang="fr-FR" sz="3600" dirty="0" err="1" smtClean="0">
                <a:solidFill>
                  <a:srgbClr val="2C7C9F"/>
                </a:solidFill>
                <a:latin typeface="News Gothic MT"/>
                <a:cs typeface="News Gothic MT"/>
              </a:rPr>
              <a:t>North</a:t>
            </a: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 Atlantic?</a:t>
            </a:r>
            <a:endParaRPr lang="fr-FR" sz="3600" dirty="0">
              <a:solidFill>
                <a:srgbClr val="2C7C9F"/>
              </a:solidFill>
              <a:latin typeface="News Gothic MT"/>
              <a:cs typeface="News Gothic M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229997" y="5667679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Quadfasel</a:t>
            </a:r>
            <a:r>
              <a:rPr lang="en-GB" sz="1100" dirty="0" smtClean="0"/>
              <a:t> </a:t>
            </a:r>
          </a:p>
          <a:p>
            <a:r>
              <a:rPr lang="en-GB" sz="1100" dirty="0" smtClean="0"/>
              <a:t>2005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14136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260648"/>
            <a:ext cx="4329786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of the AMOC forcings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NAO forcing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larger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endParaRPr lang="fr-FR" sz="2000" dirty="0" smtClean="0"/>
          </a:p>
          <a:p>
            <a:r>
              <a:rPr lang="fr-FR" sz="2000" dirty="0" smtClean="0"/>
              <a:t>Over the </a:t>
            </a:r>
            <a:r>
              <a:rPr lang="fr-FR" sz="2000" dirty="0" err="1" smtClean="0"/>
              <a:t>period</a:t>
            </a:r>
            <a:r>
              <a:rPr lang="fr-FR" sz="2000" dirty="0" smtClean="0"/>
              <a:t> 1973-2018:</a:t>
            </a:r>
          </a:p>
          <a:p>
            <a:pPr lvl="1"/>
            <a:r>
              <a:rPr lang="fr-FR" sz="2000" dirty="0" smtClean="0"/>
              <a:t>Std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=0.54 Sv</a:t>
            </a:r>
          </a:p>
          <a:p>
            <a:pPr lvl="1"/>
            <a:r>
              <a:rPr lang="fr-FR" sz="2000" dirty="0" smtClean="0"/>
              <a:t>Std NAO = 0.93 Sv</a:t>
            </a:r>
            <a:endParaRPr lang="fr-FR" sz="2000" dirty="0"/>
          </a:p>
        </p:txBody>
      </p:sp>
      <p:pic>
        <p:nvPicPr>
          <p:cNvPr id="7" name="Image 6" descr="ttp://dods.extra.cea.fr/work/p86swing/Volcanic/Supplementary/Fig_2805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43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4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" y="44984"/>
            <a:ext cx="2696662" cy="32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4984"/>
            <a:ext cx="2711276" cy="32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27" y="44984"/>
            <a:ext cx="2704173" cy="32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8000"/>
            <a:ext cx="2701669" cy="32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922" y="3618000"/>
            <a:ext cx="2696662" cy="32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238" y="3618000"/>
            <a:ext cx="2696662" cy="32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34000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41380" y="234888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696247" y="2340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1520" y="591328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541380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725343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cteur droit 18"/>
          <p:cNvCxnSpPr/>
          <p:nvPr/>
        </p:nvCxnSpPr>
        <p:spPr>
          <a:xfrm>
            <a:off x="354600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73224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5152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696247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546000" y="24444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51520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28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CMIP5 models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8" y="1823020"/>
            <a:ext cx="7101944" cy="503999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63205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0"/>
            <a:ext cx="4329786" cy="1484784"/>
          </a:xfrm>
        </p:spPr>
        <p:txBody>
          <a:bodyPr/>
          <a:lstStyle/>
          <a:p>
            <a:r>
              <a:rPr lang="fr-FR" sz="3600" dirty="0" err="1" smtClean="0"/>
              <a:t>Scaling</a:t>
            </a:r>
            <a:r>
              <a:rPr lang="fr-FR" sz="3600" dirty="0" smtClean="0"/>
              <a:t> of the </a:t>
            </a:r>
            <a:r>
              <a:rPr lang="fr-FR" sz="3600" dirty="0" err="1" smtClean="0"/>
              <a:t>conceptual</a:t>
            </a:r>
            <a:r>
              <a:rPr lang="fr-FR" sz="3600" dirty="0" smtClean="0"/>
              <a:t> model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use a </a:t>
            </a:r>
            <a:r>
              <a:rPr lang="fr-FR" sz="2000" dirty="0" err="1" smtClean="0"/>
              <a:t>cost</a:t>
            </a:r>
            <a:r>
              <a:rPr lang="fr-FR" sz="2000" dirty="0" smtClean="0"/>
              <a:t> </a:t>
            </a:r>
            <a:r>
              <a:rPr lang="fr-FR" sz="2000" dirty="0" err="1" smtClean="0"/>
              <a:t>function</a:t>
            </a:r>
            <a:r>
              <a:rPr lang="fr-FR" sz="2000" dirty="0" smtClean="0"/>
              <a:t>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MSE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IPSL model and </a:t>
            </a:r>
            <a:r>
              <a:rPr lang="fr-FR" sz="2000" dirty="0" err="1" smtClean="0"/>
              <a:t>toy</a:t>
            </a:r>
            <a:r>
              <a:rPr lang="fr-FR" sz="2000" dirty="0" smtClean="0"/>
              <a:t> model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7450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72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336" y="-603448"/>
            <a:ext cx="8042276" cy="1336956"/>
          </a:xfrm>
        </p:spPr>
        <p:txBody>
          <a:bodyPr/>
          <a:lstStyle/>
          <a:p>
            <a:r>
              <a:rPr lang="fr-FR" sz="4000" dirty="0" smtClean="0"/>
              <a:t>Convection sites </a:t>
            </a:r>
            <a:r>
              <a:rPr lang="fr-FR" sz="4000" dirty="0" err="1" smtClean="0"/>
              <a:t>response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4" y="908720"/>
            <a:ext cx="4308758" cy="3059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18001"/>
            <a:ext cx="4308758" cy="30599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825385"/>
            <a:ext cx="4308758" cy="30599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54" y="3825385"/>
            <a:ext cx="4308758" cy="305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918001"/>
            <a:ext cx="430876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8"/>
            <a:ext cx="4170357" cy="4343400"/>
          </a:xfrm>
        </p:spPr>
        <p:txBody>
          <a:bodyPr>
            <a:noAutofit/>
          </a:bodyPr>
          <a:lstStyle/>
          <a:p>
            <a:r>
              <a:rPr lang="en-GB" sz="2000" dirty="0" smtClean="0"/>
              <a:t>Pinatubo decreases SST and increases sea-ice cover in the GIN Seas</a:t>
            </a:r>
          </a:p>
          <a:p>
            <a:r>
              <a:rPr lang="en-GB" sz="2000" dirty="0" smtClean="0"/>
              <a:t>This interferes with variability of the EGC</a:t>
            </a:r>
          </a:p>
          <a:p>
            <a:r>
              <a:rPr lang="en-GB" sz="2000" dirty="0" smtClean="0"/>
              <a:t>This removes the salinity anomalies in the Labrador Sea</a:t>
            </a:r>
          </a:p>
          <a:p>
            <a:r>
              <a:rPr lang="en-GB" sz="2000" dirty="0" smtClean="0"/>
              <a:t>And then the convection and the AMOC variations</a:t>
            </a:r>
            <a:endParaRPr lang="en-GB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-27384"/>
            <a:ext cx="4908146" cy="691200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7308304" y="1368000"/>
            <a:ext cx="973989" cy="215444"/>
            <a:chOff x="7380312" y="1368000"/>
            <a:chExt cx="973989" cy="215444"/>
          </a:xfrm>
        </p:grpSpPr>
        <p:sp>
          <p:nvSpPr>
            <p:cNvPr id="10" name="ZoneTexte 9"/>
            <p:cNvSpPr txBox="1"/>
            <p:nvPr/>
          </p:nvSpPr>
          <p:spPr>
            <a:xfrm>
              <a:off x="7524328" y="1368000"/>
              <a:ext cx="82997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rgbClr val="0000FF"/>
                  </a:solidFill>
                </a:rPr>
                <a:t>HadISST</a:t>
              </a:r>
              <a:endParaRPr lang="en-GB" sz="800" b="1" dirty="0">
                <a:solidFill>
                  <a:srgbClr val="1CD13D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7380312" y="1484784"/>
              <a:ext cx="197510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5"/>
          <p:cNvGrpSpPr/>
          <p:nvPr/>
        </p:nvGrpSpPr>
        <p:grpSpPr>
          <a:xfrm>
            <a:off x="8062513" y="1196752"/>
            <a:ext cx="1190007" cy="400110"/>
            <a:chOff x="7843988" y="2334052"/>
            <a:chExt cx="1311108" cy="400110"/>
          </a:xfrm>
        </p:grpSpPr>
        <p:sp>
          <p:nvSpPr>
            <p:cNvPr id="9" name="ZoneTexte 8"/>
            <p:cNvSpPr txBox="1"/>
            <p:nvPr/>
          </p:nvSpPr>
          <p:spPr>
            <a:xfrm>
              <a:off x="7965058" y="2334052"/>
              <a:ext cx="11900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/>
                <a:t>   Historical</a:t>
              </a:r>
            </a:p>
            <a:p>
              <a:r>
                <a:rPr lang="en-GB" sz="1000" b="1" dirty="0" smtClean="0">
                  <a:solidFill>
                    <a:srgbClr val="FF0000"/>
                  </a:solidFill>
                </a:rPr>
                <a:t>   No Pinatubo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7843988" y="2456582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7843992" y="2622084"/>
              <a:ext cx="252032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99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0723"/>
            <a:ext cx="3100065" cy="1728192"/>
          </a:xfrm>
        </p:spPr>
        <p:txBody>
          <a:bodyPr/>
          <a:lstStyle/>
          <a:p>
            <a:r>
              <a:rPr lang="fr-FR" sz="3600" dirty="0" smtClean="0"/>
              <a:t>In situ Labrador </a:t>
            </a:r>
            <a:r>
              <a:rPr lang="fr-FR" sz="3600" dirty="0" err="1" smtClean="0"/>
              <a:t>Sea</a:t>
            </a:r>
            <a:r>
              <a:rPr lang="fr-FR" sz="3600" dirty="0" smtClean="0"/>
              <a:t> variation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65" y="296888"/>
            <a:ext cx="6061364" cy="6561112"/>
          </a:xfrm>
          <a:prstGeom prst="rect">
            <a:avLst/>
          </a:prstGeom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4716016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5580112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372200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7236277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2132856"/>
            <a:ext cx="2956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The 1985 GSA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clearly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1972  and 1993 in the </a:t>
            </a:r>
            <a:r>
              <a:rPr lang="fr-FR" dirty="0" err="1" smtClean="0"/>
              <a:t>sense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subsurface</a:t>
            </a:r>
            <a:r>
              <a:rPr lang="fr-FR" dirty="0" smtClean="0"/>
              <a:t> positive </a:t>
            </a:r>
            <a:r>
              <a:rPr lang="fr-FR" dirty="0" err="1" smtClean="0"/>
              <a:t>anomaly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Belkin et al. (1998): </a:t>
            </a:r>
            <a:r>
              <a:rPr lang="fr-FR" dirty="0" err="1" smtClean="0"/>
              <a:t>two</a:t>
            </a:r>
            <a:r>
              <a:rPr lang="fr-FR" dirty="0" smtClean="0"/>
              <a:t> modes of GSA, one </a:t>
            </a:r>
            <a:r>
              <a:rPr lang="fr-FR" dirty="0" err="1" smtClean="0"/>
              <a:t>remote</a:t>
            </a:r>
            <a:r>
              <a:rPr lang="fr-FR" dirty="0" smtClean="0"/>
              <a:t> (</a:t>
            </a:r>
            <a:r>
              <a:rPr lang="fr-FR" dirty="0" err="1" smtClean="0"/>
              <a:t>Artic</a:t>
            </a:r>
            <a:r>
              <a:rPr lang="fr-FR" dirty="0"/>
              <a:t>)</a:t>
            </a:r>
            <a:r>
              <a:rPr lang="fr-FR" dirty="0" smtClean="0"/>
              <a:t> and one more local (1980s)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220072" y="-82233"/>
            <a:ext cx="720080" cy="558919"/>
            <a:chOff x="5096315" y="-82233"/>
            <a:chExt cx="720080" cy="558919"/>
          </a:xfrm>
        </p:grpSpPr>
        <p:sp>
          <p:nvSpPr>
            <p:cNvPr id="7" name="ZoneTexte 6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/>
          <p:nvPr/>
        </p:nvGrpSpPr>
        <p:grpSpPr>
          <a:xfrm>
            <a:off x="6228184" y="-99392"/>
            <a:ext cx="720080" cy="558919"/>
            <a:chOff x="5168323" y="-82233"/>
            <a:chExt cx="720080" cy="558919"/>
          </a:xfrm>
        </p:grpSpPr>
        <p:sp>
          <p:nvSpPr>
            <p:cNvPr id="19" name="ZoneTexte 18"/>
            <p:cNvSpPr txBox="1"/>
            <p:nvPr/>
          </p:nvSpPr>
          <p:spPr>
            <a:xfrm>
              <a:off x="5168323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0"/>
          <p:cNvGrpSpPr/>
          <p:nvPr/>
        </p:nvGrpSpPr>
        <p:grpSpPr>
          <a:xfrm>
            <a:off x="6948264" y="-99392"/>
            <a:ext cx="720080" cy="558919"/>
            <a:chOff x="5096315" y="-82233"/>
            <a:chExt cx="720080" cy="558919"/>
          </a:xfrm>
        </p:grpSpPr>
        <p:sp>
          <p:nvSpPr>
            <p:cNvPr id="22" name="ZoneTexte 21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>
            <a:spLocks noChangeAspect="1"/>
          </p:cNvSpPr>
          <p:nvPr/>
        </p:nvSpPr>
        <p:spPr>
          <a:xfrm>
            <a:off x="4716016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5580112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6372200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7236277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1776" y="5733256"/>
            <a:ext cx="310006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C</a:t>
            </a:r>
            <a:r>
              <a:rPr lang="fr-FR" sz="1600" dirty="0" smtClean="0"/>
              <a:t>entral </a:t>
            </a:r>
            <a:r>
              <a:rPr lang="fr-FR" sz="1600" dirty="0"/>
              <a:t>Labrador </a:t>
            </a:r>
            <a:r>
              <a:rPr lang="fr-FR" sz="1600" dirty="0" err="1"/>
              <a:t>Sea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1949 to 2005 (</a:t>
            </a:r>
            <a:r>
              <a:rPr lang="fr-FR" sz="1600" dirty="0" err="1"/>
              <a:t>updated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Yashayaev</a:t>
            </a:r>
            <a:r>
              <a:rPr lang="fr-FR" sz="1600" dirty="0"/>
              <a:t> et al., 2003</a:t>
            </a:r>
            <a:r>
              <a:rPr lang="fr-FR" sz="1600" dirty="0" smtClean="0"/>
              <a:t>)</a:t>
            </a:r>
          </a:p>
          <a:p>
            <a:r>
              <a:rPr lang="fr-FR" sz="1600" dirty="0"/>
              <a:t>Source IPCC </a:t>
            </a:r>
            <a:r>
              <a:rPr lang="fr-FR" sz="1600" dirty="0" smtClean="0"/>
              <a:t>2007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3100065" y="5733256"/>
            <a:ext cx="103783" cy="11247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81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4263965" cy="1336956"/>
          </a:xfrm>
        </p:spPr>
        <p:txBody>
          <a:bodyPr/>
          <a:lstStyle/>
          <a:p>
            <a:r>
              <a:rPr lang="en-GB" dirty="0" smtClean="0"/>
              <a:t>Temperature propagation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H="1">
            <a:off x="251520" y="1600201"/>
            <a:ext cx="297755" cy="4343400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Image 3" descr="ttp://dods.extra.cea.fr/work/p86swing/Volcanic/Supplementary/Fig_29290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66" y="0"/>
            <a:ext cx="4907831" cy="6911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67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" y="188640"/>
            <a:ext cx="4114024" cy="1985028"/>
          </a:xfrm>
        </p:spPr>
        <p:txBody>
          <a:bodyPr/>
          <a:lstStyle/>
          <a:p>
            <a:r>
              <a:rPr lang="fr-FR" sz="4000" dirty="0" err="1" smtClean="0"/>
              <a:t>Comparison</a:t>
            </a:r>
            <a:r>
              <a:rPr lang="fr-FR" sz="4000" dirty="0" smtClean="0"/>
              <a:t> model-</a:t>
            </a:r>
            <a:r>
              <a:rPr lang="fr-FR" sz="4000" dirty="0" err="1" smtClean="0"/>
              <a:t>proxies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708920"/>
            <a:ext cx="3888433" cy="3861048"/>
          </a:xfrm>
        </p:spPr>
        <p:txBody>
          <a:bodyPr>
            <a:noAutofit/>
          </a:bodyPr>
          <a:lstStyle/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and AMOC in the model?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nutirent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1-3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6242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77" y="3531"/>
            <a:ext cx="4882335" cy="687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20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20" y="1772816"/>
            <a:ext cx="4499992" cy="4325750"/>
          </a:xfrm>
          <a:prstGeom prst="rect">
            <a:avLst/>
          </a:prstGeom>
        </p:spPr>
      </p:pic>
      <p:sp>
        <p:nvSpPr>
          <p:cNvPr id="23557" name="Text Box 1"/>
          <p:cNvSpPr txBox="1">
            <a:spLocks noChangeArrowheads="1"/>
          </p:cNvSpPr>
          <p:nvPr/>
        </p:nvSpPr>
        <p:spPr bwMode="auto">
          <a:xfrm>
            <a:off x="467544" y="260648"/>
            <a:ext cx="809414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AF03"/>
              </a:buClr>
              <a:buFont typeface="Century Gothic" charset="0"/>
              <a:buNone/>
            </a:pP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A 20-yr cycle in the </a:t>
            </a:r>
            <a:r>
              <a:rPr lang="fr-FR" sz="3600" dirty="0" err="1" smtClean="0">
                <a:solidFill>
                  <a:srgbClr val="2C7C9F"/>
                </a:solidFill>
                <a:latin typeface="News Gothic MT"/>
                <a:cs typeface="News Gothic MT"/>
              </a:rPr>
              <a:t>North</a:t>
            </a: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 Atlantic?</a:t>
            </a:r>
            <a:endParaRPr lang="fr-FR" sz="3600" dirty="0">
              <a:solidFill>
                <a:srgbClr val="2C7C9F"/>
              </a:solidFill>
              <a:latin typeface="News Gothic MT"/>
              <a:cs typeface="News Gothic MT"/>
            </a:endParaRPr>
          </a:p>
        </p:txBody>
      </p:sp>
      <p:grpSp>
        <p:nvGrpSpPr>
          <p:cNvPr id="22" name="Grouper 21"/>
          <p:cNvGrpSpPr/>
          <p:nvPr/>
        </p:nvGrpSpPr>
        <p:grpSpPr>
          <a:xfrm>
            <a:off x="539552" y="3284984"/>
            <a:ext cx="6480720" cy="3578914"/>
            <a:chOff x="539552" y="3284984"/>
            <a:chExt cx="6480720" cy="3578914"/>
          </a:xfrm>
        </p:grpSpPr>
        <p:grpSp>
          <p:nvGrpSpPr>
            <p:cNvPr id="21" name="Grouper 20"/>
            <p:cNvGrpSpPr/>
            <p:nvPr/>
          </p:nvGrpSpPr>
          <p:grpSpPr>
            <a:xfrm>
              <a:off x="539552" y="4005064"/>
              <a:ext cx="3758450" cy="2858834"/>
              <a:chOff x="539552" y="4005064"/>
              <a:chExt cx="3758450" cy="2858834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552" y="4005064"/>
                <a:ext cx="3758450" cy="2623711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539552" y="6525344"/>
                <a:ext cx="375845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Sicre et al. 2008</a:t>
                </a:r>
                <a:endParaRPr lang="fr-FR" sz="1600" dirty="0"/>
              </a:p>
            </p:txBody>
          </p:sp>
        </p:grpSp>
        <p:cxnSp>
          <p:nvCxnSpPr>
            <p:cNvPr id="14" name="Connecteur droit 13"/>
            <p:cNvCxnSpPr/>
            <p:nvPr/>
          </p:nvCxnSpPr>
          <p:spPr>
            <a:xfrm flipH="1">
              <a:off x="3851920" y="3284984"/>
              <a:ext cx="3168352" cy="108012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Ellipse 1"/>
          <p:cNvSpPr/>
          <p:nvPr/>
        </p:nvSpPr>
        <p:spPr>
          <a:xfrm>
            <a:off x="1159372" y="4853438"/>
            <a:ext cx="676324" cy="72008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r 7"/>
          <p:cNvGrpSpPr/>
          <p:nvPr/>
        </p:nvGrpSpPr>
        <p:grpSpPr>
          <a:xfrm>
            <a:off x="323528" y="1484784"/>
            <a:ext cx="7704856" cy="2232248"/>
            <a:chOff x="323528" y="1484784"/>
            <a:chExt cx="7704856" cy="2232248"/>
          </a:xfrm>
        </p:grpSpPr>
        <p:grpSp>
          <p:nvGrpSpPr>
            <p:cNvPr id="27" name="Grouper 26"/>
            <p:cNvGrpSpPr/>
            <p:nvPr/>
          </p:nvGrpSpPr>
          <p:grpSpPr>
            <a:xfrm>
              <a:off x="323528" y="1628800"/>
              <a:ext cx="7704856" cy="2088232"/>
              <a:chOff x="323528" y="1628800"/>
              <a:chExt cx="7704856" cy="2088232"/>
            </a:xfrm>
          </p:grpSpPr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44208" y="2946650"/>
                <a:ext cx="1584176" cy="770382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3528" y="1628800"/>
                <a:ext cx="4152994" cy="1788211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1115616" y="3347700"/>
                <a:ext cx="26642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Divine et al. 2006</a:t>
                </a:r>
                <a:endParaRPr lang="fr-FR" sz="1600" dirty="0"/>
              </a:p>
            </p:txBody>
          </p:sp>
          <p:cxnSp>
            <p:nvCxnSpPr>
              <p:cNvPr id="15" name="Connecteur droit 14"/>
              <p:cNvCxnSpPr/>
              <p:nvPr/>
            </p:nvCxnSpPr>
            <p:spPr>
              <a:xfrm flipH="1" flipV="1">
                <a:off x="4156046" y="2780928"/>
                <a:ext cx="3008242" cy="63608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ZoneTexte 6"/>
            <p:cNvSpPr txBox="1"/>
            <p:nvPr/>
          </p:nvSpPr>
          <p:spPr>
            <a:xfrm>
              <a:off x="755576" y="1484784"/>
              <a:ext cx="34004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April </a:t>
              </a:r>
              <a:r>
                <a:rPr lang="fr-FR" sz="1400" dirty="0" err="1" smtClean="0"/>
                <a:t>sea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ice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edge</a:t>
              </a:r>
              <a:r>
                <a:rPr lang="fr-FR" sz="1400" dirty="0" smtClean="0"/>
                <a:t> in the </a:t>
              </a:r>
              <a:r>
                <a:rPr lang="fr-FR" sz="1400" dirty="0" err="1" smtClean="0"/>
                <a:t>Nordic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Seas</a:t>
              </a:r>
              <a:endParaRPr lang="fr-FR" sz="14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72000" y="6021288"/>
            <a:ext cx="4608512" cy="8367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Found also in different climate models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229997" y="5667679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Quadfasel</a:t>
            </a:r>
            <a:r>
              <a:rPr lang="en-GB" sz="1100" dirty="0" smtClean="0"/>
              <a:t> </a:t>
            </a:r>
          </a:p>
          <a:p>
            <a:r>
              <a:rPr lang="en-GB" sz="1100" dirty="0" smtClean="0"/>
              <a:t>2005</a:t>
            </a:r>
            <a:endParaRPr lang="en-GB" sz="1100" dirty="0"/>
          </a:p>
        </p:txBody>
      </p:sp>
      <p:sp>
        <p:nvSpPr>
          <p:cNvPr id="5" name="ZoneTexte 4"/>
          <p:cNvSpPr txBox="1"/>
          <p:nvPr/>
        </p:nvSpPr>
        <p:spPr>
          <a:xfrm>
            <a:off x="971600" y="4005064"/>
            <a:ext cx="28083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2000-yr of </a:t>
            </a:r>
            <a:r>
              <a:rPr lang="en-GB" sz="1600" dirty="0" err="1" smtClean="0"/>
              <a:t>Alkenone</a:t>
            </a:r>
            <a:r>
              <a:rPr lang="en-GB" sz="1600" dirty="0" smtClean="0"/>
              <a:t> SST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0994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1"/>
          <p:cNvSpPr txBox="1">
            <a:spLocks/>
          </p:cNvSpPr>
          <p:nvPr/>
        </p:nvSpPr>
        <p:spPr>
          <a:xfrm>
            <a:off x="-33866" y="141442"/>
            <a:ext cx="9144000" cy="7475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smtClean="0"/>
              <a:t>Decadal prediction</a:t>
            </a:r>
            <a:endParaRPr lang="en-GB" sz="48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9" y="1806784"/>
            <a:ext cx="359997" cy="3191973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4517249" y="1764448"/>
            <a:ext cx="4635218" cy="4041033"/>
            <a:chOff x="4517249" y="1764448"/>
            <a:chExt cx="4635218" cy="4041033"/>
          </a:xfrm>
        </p:grpSpPr>
        <p:grpSp>
          <p:nvGrpSpPr>
            <p:cNvPr id="9" name="Grouper 8"/>
            <p:cNvGrpSpPr/>
            <p:nvPr/>
          </p:nvGrpSpPr>
          <p:grpSpPr>
            <a:xfrm>
              <a:off x="4517249" y="1764448"/>
              <a:ext cx="4635218" cy="4041033"/>
              <a:chOff x="4508782" y="1764448"/>
              <a:chExt cx="4635218" cy="4041033"/>
            </a:xfrm>
          </p:grpSpPr>
          <p:pic>
            <p:nvPicPr>
              <p:cNvPr id="21" name="Image 20" descr="Fig_3.jpe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8782" y="1764448"/>
                <a:ext cx="4635218" cy="3959999"/>
              </a:xfrm>
              <a:prstGeom prst="rect">
                <a:avLst/>
              </a:prstGeom>
            </p:spPr>
          </p:pic>
          <p:sp>
            <p:nvSpPr>
              <p:cNvPr id="27" name="ZoneTexte 26"/>
              <p:cNvSpPr txBox="1"/>
              <p:nvPr/>
            </p:nvSpPr>
            <p:spPr>
              <a:xfrm>
                <a:off x="4508782" y="5220705"/>
                <a:ext cx="4635218" cy="5847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1600" dirty="0" smtClean="0"/>
              </a:p>
              <a:p>
                <a:pPr algn="ctr"/>
                <a:endParaRPr lang="en-GB" sz="1600" dirty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582470" y="1879600"/>
              <a:ext cx="152406" cy="10752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1" y="4970115"/>
            <a:ext cx="516467" cy="25059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43" y="1764448"/>
            <a:ext cx="4320000" cy="358941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6941" y="1764448"/>
            <a:ext cx="307777" cy="3302369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800" dirty="0" smtClean="0"/>
              <a:t>10</a:t>
            </a:r>
            <a:r>
              <a:rPr lang="en-GB" sz="800" baseline="30000" dirty="0" smtClean="0"/>
              <a:t>6</a:t>
            </a:r>
            <a:r>
              <a:rPr lang="en-GB" sz="800" dirty="0" smtClean="0"/>
              <a:t> m</a:t>
            </a:r>
            <a:r>
              <a:rPr lang="en-GB" sz="800" baseline="30000" dirty="0" smtClean="0"/>
              <a:t>3</a:t>
            </a:r>
            <a:r>
              <a:rPr lang="en-GB" sz="800" dirty="0" smtClean="0"/>
              <a:t>/s</a:t>
            </a:r>
            <a:endParaRPr lang="en-GB" sz="800" dirty="0"/>
          </a:p>
        </p:txBody>
      </p:sp>
      <p:sp>
        <p:nvSpPr>
          <p:cNvPr id="10" name="ZoneTexte 9"/>
          <p:cNvSpPr txBox="1"/>
          <p:nvPr/>
        </p:nvSpPr>
        <p:spPr>
          <a:xfrm>
            <a:off x="1034428" y="1651006"/>
            <a:ext cx="369198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AMOC </a:t>
            </a:r>
            <a:r>
              <a:rPr lang="en-GB" sz="1600" dirty="0" smtClean="0"/>
              <a:t>within </a:t>
            </a:r>
            <a:r>
              <a:rPr lang="en-GB" sz="1600" dirty="0"/>
              <a:t>IPSL-</a:t>
            </a:r>
            <a:r>
              <a:rPr lang="en-GB" sz="1600" dirty="0" smtClean="0"/>
              <a:t>CM5</a:t>
            </a:r>
          </a:p>
          <a:p>
            <a:endParaRPr lang="en-GB" sz="16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0" y="5066817"/>
            <a:ext cx="474334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 err="1" smtClean="0"/>
              <a:t>Années</a:t>
            </a:r>
            <a:endParaRPr lang="en-GB" sz="1050" dirty="0" smtClean="0"/>
          </a:p>
          <a:p>
            <a:pPr algn="ctr"/>
            <a:endParaRPr lang="en-GB" sz="1050" dirty="0" smtClean="0"/>
          </a:p>
          <a:p>
            <a:pPr algn="ctr"/>
            <a:endParaRPr lang="en-GB" sz="1050" dirty="0" smtClean="0"/>
          </a:p>
          <a:p>
            <a:pPr algn="ctr"/>
            <a:endParaRPr lang="en-GB" sz="1050" dirty="0" smtClean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866" y="1352134"/>
            <a:ext cx="1080000" cy="1054931"/>
          </a:xfrm>
          <a:prstGeom prst="rect">
            <a:avLst/>
          </a:prstGeom>
        </p:spPr>
      </p:pic>
      <p:grpSp>
        <p:nvGrpSpPr>
          <p:cNvPr id="36" name="Group 7"/>
          <p:cNvGrpSpPr>
            <a:grpSpLocks/>
          </p:cNvGrpSpPr>
          <p:nvPr/>
        </p:nvGrpSpPr>
        <p:grpSpPr bwMode="auto">
          <a:xfrm>
            <a:off x="118540" y="1426484"/>
            <a:ext cx="563418" cy="1076914"/>
            <a:chOff x="2208" y="2223"/>
            <a:chExt cx="384" cy="666"/>
          </a:xfrm>
        </p:grpSpPr>
        <p:sp>
          <p:nvSpPr>
            <p:cNvPr id="37" name="Line 8"/>
            <p:cNvSpPr>
              <a:spLocks noChangeShapeType="1"/>
            </p:cNvSpPr>
            <p:nvPr/>
          </p:nvSpPr>
          <p:spPr bwMode="auto">
            <a:xfrm rot="6840124" flipV="1">
              <a:off x="2264" y="2585"/>
              <a:ext cx="344" cy="2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Oval 9"/>
            <p:cNvSpPr>
              <a:spLocks noChangeArrowheads="1"/>
            </p:cNvSpPr>
            <p:nvPr/>
          </p:nvSpPr>
          <p:spPr bwMode="auto">
            <a:xfrm>
              <a:off x="2208" y="2223"/>
              <a:ext cx="384" cy="28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211674" y="5398246"/>
            <a:ext cx="420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>
                <a:solidFill>
                  <a:srgbClr val="C00000"/>
                </a:solidFill>
              </a:rPr>
              <a:t>Persechino </a:t>
            </a:r>
            <a:r>
              <a:rPr lang="en-GB" dirty="0">
                <a:solidFill>
                  <a:srgbClr val="C00000"/>
                </a:solidFill>
              </a:rPr>
              <a:t>et al</a:t>
            </a:r>
            <a:r>
              <a:rPr lang="en-GB" dirty="0" smtClean="0">
                <a:solidFill>
                  <a:srgbClr val="C00000"/>
                </a:solidFill>
              </a:rPr>
              <a:t>. </a:t>
            </a:r>
            <a:r>
              <a:rPr lang="en-GB" dirty="0">
                <a:solidFill>
                  <a:srgbClr val="C00000"/>
                </a:solidFill>
              </a:rPr>
              <a:t>(</a:t>
            </a:r>
            <a:r>
              <a:rPr lang="en-GB" i="1" dirty="0" err="1" smtClean="0">
                <a:solidFill>
                  <a:srgbClr val="C00000"/>
                </a:solidFill>
              </a:rPr>
              <a:t>Clim</a:t>
            </a:r>
            <a:r>
              <a:rPr lang="en-GB" i="1" dirty="0">
                <a:solidFill>
                  <a:srgbClr val="C00000"/>
                </a:solidFill>
              </a:rPr>
              <a:t>. </a:t>
            </a:r>
            <a:r>
              <a:rPr lang="en-GB" i="1" dirty="0" err="1">
                <a:solidFill>
                  <a:srgbClr val="C00000"/>
                </a:solidFill>
              </a:rPr>
              <a:t>Dyn</a:t>
            </a:r>
            <a:r>
              <a:rPr lang="en-GB" dirty="0">
                <a:solidFill>
                  <a:srgbClr val="C00000"/>
                </a:solidFill>
              </a:rPr>
              <a:t>., </a:t>
            </a:r>
            <a:r>
              <a:rPr lang="en-GB" dirty="0">
                <a:solidFill>
                  <a:schemeClr val="accent6"/>
                </a:solidFill>
              </a:rPr>
              <a:t>2013)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62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4673600" y="1947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33" name="Grouper 32"/>
          <p:cNvGrpSpPr/>
          <p:nvPr/>
        </p:nvGrpSpPr>
        <p:grpSpPr>
          <a:xfrm>
            <a:off x="0" y="2709319"/>
            <a:ext cx="8906938" cy="3985220"/>
            <a:chOff x="0" y="2276364"/>
            <a:chExt cx="8906938" cy="3985220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2642141" y="2276364"/>
              <a:ext cx="3048000" cy="2376055"/>
            </a:xfrm>
            <a:prstGeom prst="rect">
              <a:avLst/>
            </a:prstGeom>
            <a:solidFill>
              <a:schemeClr val="tx1"/>
            </a:solidFill>
            <a:ln w="76200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0771" y="2565389"/>
              <a:ext cx="1979996" cy="2064611"/>
            </a:xfrm>
            <a:prstGeom prst="rect">
              <a:avLst/>
            </a:prstGeom>
          </p:spPr>
        </p:pic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33104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AutoShape 19"/>
            <p:cNvSpPr>
              <a:spLocks noChangeArrowheads="1"/>
            </p:cNvSpPr>
            <p:nvPr/>
          </p:nvSpPr>
          <p:spPr bwMode="auto">
            <a:xfrm>
              <a:off x="1820346" y="2709319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chemeClr val="tx2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6891878" y="2875301"/>
              <a:ext cx="2015060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Output (</a:t>
              </a:r>
              <a:r>
                <a:rPr lang="fr-FR" sz="24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climatic</a:t>
              </a:r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 variables)</a:t>
              </a:r>
              <a:endParaRPr lang="fr-FR" sz="2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9" name="AutoShape 22"/>
            <p:cNvSpPr>
              <a:spLocks noChangeArrowheads="1"/>
            </p:cNvSpPr>
            <p:nvPr/>
          </p:nvSpPr>
          <p:spPr bwMode="auto">
            <a:xfrm>
              <a:off x="5579548" y="2785519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AutoShape 23"/>
            <p:cNvSpPr>
              <a:spLocks noChangeArrowheads="1"/>
            </p:cNvSpPr>
            <p:nvPr/>
          </p:nvSpPr>
          <p:spPr bwMode="auto">
            <a:xfrm>
              <a:off x="4207945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AutoShape 24"/>
            <p:cNvSpPr>
              <a:spLocks noChangeArrowheads="1"/>
            </p:cNvSpPr>
            <p:nvPr/>
          </p:nvSpPr>
          <p:spPr bwMode="auto">
            <a:xfrm>
              <a:off x="50630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Ellipse 41"/>
            <p:cNvSpPr/>
            <p:nvPr/>
          </p:nvSpPr>
          <p:spPr>
            <a:xfrm>
              <a:off x="2135583" y="5181584"/>
              <a:ext cx="4308625" cy="1080000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smtClean="0">
                  <a:solidFill>
                    <a:srgbClr val="FF0000"/>
                  </a:solidFill>
                </a:rPr>
                <a:t>External Forcing (CO2, volcanoes…)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0" y="2935445"/>
              <a:ext cx="1874708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Input (Initial conditions)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44" name="AutoShape 19"/>
            <p:cNvSpPr>
              <a:spLocks noChangeArrowheads="1"/>
            </p:cNvSpPr>
            <p:nvPr/>
          </p:nvSpPr>
          <p:spPr bwMode="auto">
            <a:xfrm>
              <a:off x="1874707" y="3241925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" name="AutoShape 19"/>
            <p:cNvSpPr>
              <a:spLocks noChangeArrowheads="1"/>
            </p:cNvSpPr>
            <p:nvPr/>
          </p:nvSpPr>
          <p:spPr bwMode="auto">
            <a:xfrm>
              <a:off x="1874707" y="3894654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" name="AutoShape 22"/>
            <p:cNvSpPr>
              <a:spLocks noChangeArrowheads="1"/>
            </p:cNvSpPr>
            <p:nvPr/>
          </p:nvSpPr>
          <p:spPr bwMode="auto">
            <a:xfrm>
              <a:off x="5608622" y="3309657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AutoShape 22"/>
            <p:cNvSpPr>
              <a:spLocks noChangeArrowheads="1"/>
            </p:cNvSpPr>
            <p:nvPr/>
          </p:nvSpPr>
          <p:spPr bwMode="auto">
            <a:xfrm>
              <a:off x="5619485" y="3804166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Text Box 5"/>
            <p:cNvSpPr txBox="1">
              <a:spLocks noChangeArrowheads="1"/>
            </p:cNvSpPr>
            <p:nvPr/>
          </p:nvSpPr>
          <p:spPr bwMode="auto">
            <a:xfrm>
              <a:off x="2642141" y="2370100"/>
              <a:ext cx="3048000" cy="461665"/>
            </a:xfrm>
            <a:prstGeom prst="rect">
              <a:avLst/>
            </a:prstGeom>
            <a:noFill/>
            <a:ln w="762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fr-FR" sz="2400" b="1" cap="all" dirty="0" smtClean="0">
                  <a:ln w="0"/>
                  <a:solidFill>
                    <a:srgbClr val="FFFFFF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Modèle </a:t>
              </a:r>
              <a:r>
                <a:rPr lang="fr-FR" sz="2400" b="1" cap="all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</a:rPr>
                <a:t>AOGCM</a:t>
              </a:r>
              <a:endParaRPr lang="fr-FR" sz="2400" b="1" cap="all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2135583" y="1365629"/>
            <a:ext cx="4586965" cy="1437426"/>
            <a:chOff x="1974756" y="675097"/>
            <a:chExt cx="4452426" cy="1752930"/>
          </a:xfrm>
        </p:grpSpPr>
        <p:sp>
          <p:nvSpPr>
            <p:cNvPr id="28" name="Ellipse 27"/>
            <p:cNvSpPr/>
            <p:nvPr/>
          </p:nvSpPr>
          <p:spPr>
            <a:xfrm>
              <a:off x="1974756" y="675097"/>
              <a:ext cx="4452426" cy="1079998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smtClean="0">
                  <a:solidFill>
                    <a:srgbClr val="FF0000"/>
                  </a:solidFill>
                </a:rPr>
                <a:t>Newtonian restoring in SST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AutoShape 23"/>
            <p:cNvSpPr>
              <a:spLocks noChangeArrowheads="1"/>
            </p:cNvSpPr>
            <p:nvPr/>
          </p:nvSpPr>
          <p:spPr bwMode="auto">
            <a:xfrm flipV="1">
              <a:off x="3954745" y="1708028"/>
              <a:ext cx="1800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" name="Titre 1"/>
          <p:cNvSpPr txBox="1">
            <a:spLocks/>
          </p:cNvSpPr>
          <p:nvPr/>
        </p:nvSpPr>
        <p:spPr>
          <a:xfrm>
            <a:off x="683568" y="135464"/>
            <a:ext cx="7560840" cy="111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A simple way to initialise a coupled model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2795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399" y="0"/>
            <a:ext cx="4882583" cy="687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3812"/>
            <a:ext cx="4296399" cy="1336956"/>
          </a:xfrm>
        </p:spPr>
        <p:txBody>
          <a:bodyPr/>
          <a:lstStyle/>
          <a:p>
            <a:r>
              <a:rPr lang="fr-FR" sz="3200" dirty="0" smtClean="0"/>
              <a:t>Initialisation of the Atlantic </a:t>
            </a:r>
            <a:r>
              <a:rPr lang="fr-FR" sz="3200" dirty="0" err="1"/>
              <a:t>overturning</a:t>
            </a:r>
            <a:r>
              <a:rPr lang="fr-FR" sz="32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100392" y="332656"/>
            <a:ext cx="349424" cy="6156688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76256" y="332656"/>
            <a:ext cx="349424" cy="6155998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07504" y="1875240"/>
            <a:ext cx="4099220" cy="371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IPSLCM5A-LR simulations nudged or free (with observed external forcings)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reconstructions of the Atlantic overturning (AMOC) 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Agreement between nudged and reconstructions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Synchronisation also in the historical simulations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024" y="3501008"/>
            <a:ext cx="9354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Historical</a:t>
            </a:r>
            <a:endParaRPr lang="fr-FR" sz="1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88024" y="2060848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00FF"/>
                </a:solidFill>
              </a:rPr>
              <a:t>Nudged</a:t>
            </a:r>
            <a:r>
              <a:rPr lang="fr-FR" sz="1200" b="1" dirty="0" smtClean="0">
                <a:solidFill>
                  <a:srgbClr val="0000FF"/>
                </a:solidFill>
              </a:rPr>
              <a:t> </a:t>
            </a:r>
            <a:r>
              <a:rPr lang="fr-FR" sz="1200" b="1" dirty="0" err="1" smtClean="0">
                <a:solidFill>
                  <a:srgbClr val="0000FF"/>
                </a:solidFill>
              </a:rPr>
              <a:t>with</a:t>
            </a:r>
            <a:r>
              <a:rPr lang="fr-FR" sz="1200" b="1" dirty="0" smtClean="0">
                <a:solidFill>
                  <a:srgbClr val="0000FF"/>
                </a:solidFill>
              </a:rPr>
              <a:t> SST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88024" y="5085184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Control</a:t>
            </a:r>
            <a:endParaRPr lang="fr-FR" sz="1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6444044"/>
            <a:ext cx="404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Swingedouw et al., </a:t>
            </a:r>
            <a:r>
              <a:rPr lang="fr-FR" i="1" dirty="0" smtClean="0"/>
              <a:t>Clim. Dyn. </a:t>
            </a:r>
            <a:r>
              <a:rPr lang="fr-FR" dirty="0" smtClean="0"/>
              <a:t>2013</a:t>
            </a:r>
            <a:endParaRPr lang="fr-FR" dirty="0"/>
          </a:p>
        </p:txBody>
      </p:sp>
      <p:grpSp>
        <p:nvGrpSpPr>
          <p:cNvPr id="26" name="Grouper 25"/>
          <p:cNvGrpSpPr/>
          <p:nvPr/>
        </p:nvGrpSpPr>
        <p:grpSpPr>
          <a:xfrm>
            <a:off x="5465167" y="5733256"/>
            <a:ext cx="691009" cy="1202650"/>
            <a:chOff x="5465167" y="5724468"/>
            <a:chExt cx="691009" cy="1202650"/>
          </a:xfrm>
        </p:grpSpPr>
        <p:grpSp>
          <p:nvGrpSpPr>
            <p:cNvPr id="16" name="Grouper 15"/>
            <p:cNvGrpSpPr/>
            <p:nvPr/>
          </p:nvGrpSpPr>
          <p:grpSpPr>
            <a:xfrm>
              <a:off x="5614190" y="5724468"/>
              <a:ext cx="363892" cy="754737"/>
              <a:chOff x="-2196752" y="1196752"/>
              <a:chExt cx="1620143" cy="3391326"/>
            </a:xfrm>
          </p:grpSpPr>
          <p:sp>
            <p:nvSpPr>
              <p:cNvPr id="7" name="Nuage 6"/>
              <p:cNvSpPr/>
              <p:nvPr/>
            </p:nvSpPr>
            <p:spPr>
              <a:xfrm>
                <a:off x="-1836712" y="1196752"/>
                <a:ext cx="864096" cy="1656184"/>
              </a:xfrm>
              <a:prstGeom prst="cloud">
                <a:avLst/>
              </a:prstGeom>
              <a:solidFill>
                <a:srgbClr val="000000"/>
              </a:solidFill>
              <a:ln w="12700" cmpd="sng"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rapèze 8"/>
              <p:cNvSpPr>
                <a:spLocks noChangeAspect="1"/>
              </p:cNvSpPr>
              <p:nvPr/>
            </p:nvSpPr>
            <p:spPr>
              <a:xfrm>
                <a:off x="-2196752" y="2967935"/>
                <a:ext cx="1620143" cy="1620143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5465167" y="6588564"/>
              <a:ext cx="691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1963</a:t>
              </a:r>
              <a:endParaRPr lang="en-GB" sz="1600" b="1" dirty="0"/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5796136" y="6453336"/>
              <a:ext cx="0" cy="21602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r 45"/>
          <p:cNvGrpSpPr/>
          <p:nvPr/>
        </p:nvGrpSpPr>
        <p:grpSpPr>
          <a:xfrm>
            <a:off x="5774848" y="2204863"/>
            <a:ext cx="1111057" cy="3462210"/>
            <a:chOff x="10260632" y="3144709"/>
            <a:chExt cx="1111057" cy="3164611"/>
          </a:xfrm>
        </p:grpSpPr>
        <p:grpSp>
          <p:nvGrpSpPr>
            <p:cNvPr id="39" name="Grouper 38"/>
            <p:cNvGrpSpPr/>
            <p:nvPr/>
          </p:nvGrpSpPr>
          <p:grpSpPr>
            <a:xfrm>
              <a:off x="10260633" y="3144709"/>
              <a:ext cx="1111056" cy="1364411"/>
              <a:chOff x="5775816" y="2442978"/>
              <a:chExt cx="1111056" cy="1364411"/>
            </a:xfrm>
          </p:grpSpPr>
          <p:cxnSp>
            <p:nvCxnSpPr>
              <p:cNvPr id="40" name="Connecteur droit avec flèche 39"/>
              <p:cNvCxnSpPr/>
              <p:nvPr/>
            </p:nvCxnSpPr>
            <p:spPr>
              <a:xfrm>
                <a:off x="5775816" y="2442978"/>
                <a:ext cx="1111056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avec flèche 40"/>
              <p:cNvCxnSpPr/>
              <p:nvPr/>
            </p:nvCxnSpPr>
            <p:spPr>
              <a:xfrm>
                <a:off x="5775816" y="3807389"/>
                <a:ext cx="1111056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/>
              <p:cNvSpPr/>
              <p:nvPr/>
            </p:nvSpPr>
            <p:spPr>
              <a:xfrm>
                <a:off x="5869111" y="3430256"/>
                <a:ext cx="792088" cy="3087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smtClean="0">
                    <a:solidFill>
                      <a:srgbClr val="000000"/>
                    </a:solidFill>
                  </a:rPr>
                  <a:t>15 </a:t>
                </a:r>
                <a:r>
                  <a:rPr lang="fr-FR" sz="1600" dirty="0" err="1" smtClean="0">
                    <a:solidFill>
                      <a:srgbClr val="000000"/>
                    </a:solidFill>
                  </a:rPr>
                  <a:t>yrs</a:t>
                </a:r>
                <a:endParaRPr lang="fr-FR" sz="16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43" name="Connecteur droit avec flèche 42"/>
            <p:cNvCxnSpPr/>
            <p:nvPr/>
          </p:nvCxnSpPr>
          <p:spPr>
            <a:xfrm>
              <a:off x="10260632" y="3144709"/>
              <a:ext cx="1" cy="316461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62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</a:t>
            </a:r>
            <a:r>
              <a:rPr lang="fr-FR" sz="3600" dirty="0"/>
              <a:t>cycle in IPSL-CM5A-LR</a:t>
            </a:r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7583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3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cycle in IPSL-CM5A-LR</a:t>
            </a:r>
            <a:endParaRPr lang="fr-FR" sz="3600" dirty="0"/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24" name="ZoneTexte 13323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6172231" y="2882031"/>
            <a:ext cx="2971769" cy="2992339"/>
            <a:chOff x="6172231" y="2882031"/>
            <a:chExt cx="2971769" cy="2992339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 flipV="1">
              <a:off x="6172231" y="2882031"/>
              <a:ext cx="1784145" cy="191512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7092280" y="4797152"/>
              <a:ext cx="205172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Mt Agung </a:t>
              </a:r>
              <a:r>
                <a:rPr lang="fr-FR" sz="3200" b="1" dirty="0" err="1" smtClean="0">
                  <a:solidFill>
                    <a:srgbClr val="FF0000"/>
                  </a:solidFill>
                </a:rPr>
                <a:t>eruption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er 35"/>
          <p:cNvGrpSpPr/>
          <p:nvPr/>
        </p:nvGrpSpPr>
        <p:grpSpPr>
          <a:xfrm>
            <a:off x="8095791" y="3160911"/>
            <a:ext cx="940705" cy="1636242"/>
            <a:chOff x="-2196752" y="1196752"/>
            <a:chExt cx="1620143" cy="3391326"/>
          </a:xfrm>
        </p:grpSpPr>
        <p:sp>
          <p:nvSpPr>
            <p:cNvPr id="39" name="Nuage 38"/>
            <p:cNvSpPr/>
            <p:nvPr/>
          </p:nvSpPr>
          <p:spPr>
            <a:xfrm>
              <a:off x="-1836712" y="1196752"/>
              <a:ext cx="864096" cy="1656184"/>
            </a:xfrm>
            <a:prstGeom prst="cloud">
              <a:avLst/>
            </a:prstGeom>
            <a:solidFill>
              <a:srgbClr val="000000"/>
            </a:solidFill>
            <a:ln w="12700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rapèze 39"/>
            <p:cNvSpPr>
              <a:spLocks noChangeAspect="1"/>
            </p:cNvSpPr>
            <p:nvPr/>
          </p:nvSpPr>
          <p:spPr>
            <a:xfrm>
              <a:off x="-2196752" y="2967935"/>
              <a:ext cx="1620143" cy="162014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790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93267</TotalTime>
  <Words>1487</Words>
  <Application>Microsoft Macintosh PowerPoint</Application>
  <PresentationFormat>Présentation à l'écran (4:3)</PresentationFormat>
  <Paragraphs>247</Paragraphs>
  <Slides>38</Slides>
  <Notes>8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0" baseType="lpstr">
      <vt:lpstr>Brise</vt:lpstr>
      <vt:lpstr>…quation</vt:lpstr>
      <vt:lpstr> Influence of volcanic eruptions on the bi-decadal variability in the North Atlantic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Initialisation of the Atlantic overturning </vt:lpstr>
      <vt:lpstr>Présentation PowerPoint</vt:lpstr>
      <vt:lpstr>Présentation PowerPoint</vt:lpstr>
      <vt:lpstr>Is it real?</vt:lpstr>
      <vt:lpstr>CMIP5 multi-model confirmation?</vt:lpstr>
      <vt:lpstr>Comparison with in situ salinity data</vt:lpstr>
      <vt:lpstr>Last millennium perspective</vt:lpstr>
      <vt:lpstr>A conceptual model to explain AMOC variability in the model</vt:lpstr>
      <vt:lpstr>AMOC response in the IPSL-CM5A-LR model</vt:lpstr>
      <vt:lpstr>Impact of volcanoes on the NAO</vt:lpstr>
      <vt:lpstr>Impact of volcanoes on the NAO</vt:lpstr>
      <vt:lpstr>Full effect of volcanoes on the AMOC</vt:lpstr>
      <vt:lpstr>Conclusions </vt:lpstr>
      <vt:lpstr>Thank you!  </vt:lpstr>
      <vt:lpstr>Greenland data</vt:lpstr>
      <vt:lpstr>Link Greenland-AMO</vt:lpstr>
      <vt:lpstr>A paleo-indicator of the subpolar AMOC?</vt:lpstr>
      <vt:lpstr>Implication for recent variability</vt:lpstr>
      <vt:lpstr>Implication for recent variability</vt:lpstr>
      <vt:lpstr>Implication for recent variability</vt:lpstr>
      <vt:lpstr>Removing Pinatubo within IPSL-CM5A-LR model</vt:lpstr>
      <vt:lpstr>Background </vt:lpstr>
      <vt:lpstr>Experimental design</vt:lpstr>
      <vt:lpstr>Comparison of the AMOC forcings</vt:lpstr>
      <vt:lpstr>Présentation PowerPoint</vt:lpstr>
      <vt:lpstr>CMIP5 models</vt:lpstr>
      <vt:lpstr>Scaling of the conceptual model</vt:lpstr>
      <vt:lpstr>Convection sites response</vt:lpstr>
      <vt:lpstr>Mechanisms</vt:lpstr>
      <vt:lpstr>In situ Labrador Sea variation</vt:lpstr>
      <vt:lpstr>Temperature propagation</vt:lpstr>
      <vt:lpstr>Comparison model-proxies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Initalisation and predicatability of the climate: a focus on the AMOC</dc:title>
  <dc:subject/>
  <dc:creator>Didier Swingedouw</dc:creator>
  <cp:keywords/>
  <dc:description/>
  <cp:lastModifiedBy>Didier Swingedouw</cp:lastModifiedBy>
  <cp:revision>692</cp:revision>
  <dcterms:created xsi:type="dcterms:W3CDTF">2011-02-08T20:51:41Z</dcterms:created>
  <dcterms:modified xsi:type="dcterms:W3CDTF">2015-11-25T13:48:29Z</dcterms:modified>
  <cp:category/>
</cp:coreProperties>
</file>